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rawing2.xml" ContentType="application/vnd.ms-office.drawingml.diagramDrawing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85" r:id="rId3"/>
    <p:sldId id="258" r:id="rId4"/>
    <p:sldId id="259" r:id="rId5"/>
    <p:sldId id="260" r:id="rId6"/>
    <p:sldId id="262" r:id="rId7"/>
    <p:sldId id="286" r:id="rId8"/>
    <p:sldId id="257" r:id="rId9"/>
    <p:sldId id="269" r:id="rId10"/>
    <p:sldId id="270" r:id="rId11"/>
    <p:sldId id="271" r:id="rId12"/>
    <p:sldId id="272" r:id="rId13"/>
    <p:sldId id="273" r:id="rId14"/>
    <p:sldId id="279" r:id="rId15"/>
    <p:sldId id="276" r:id="rId16"/>
    <p:sldId id="277" r:id="rId17"/>
    <p:sldId id="278" r:id="rId18"/>
    <p:sldId id="280" r:id="rId19"/>
    <p:sldId id="281" r:id="rId20"/>
    <p:sldId id="282" r:id="rId21"/>
    <p:sldId id="287" r:id="rId22"/>
    <p:sldId id="288" r:id="rId23"/>
    <p:sldId id="284" r:id="rId24"/>
    <p:sldId id="289" r:id="rId25"/>
    <p:sldId id="290" r:id="rId26"/>
    <p:sldId id="291" r:id="rId27"/>
    <p:sldId id="292" r:id="rId28"/>
    <p:sldId id="293" r:id="rId29"/>
    <p:sldId id="297" r:id="rId30"/>
    <p:sldId id="301" r:id="rId31"/>
    <p:sldId id="302" r:id="rId32"/>
    <p:sldId id="303" r:id="rId33"/>
    <p:sldId id="294" r:id="rId34"/>
    <p:sldId id="304" r:id="rId35"/>
    <p:sldId id="295" r:id="rId36"/>
    <p:sldId id="296" r:id="rId37"/>
  </p:sldIdLst>
  <p:sldSz cx="12192000" cy="6858000"/>
  <p:notesSz cx="9926638" cy="679767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D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47" Type="http://schemas.openxmlformats.org/officeDocument/2006/relationships/customXml" Target="../customXml/item5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C7F65A-A4AE-49CE-874B-EFE7B5EE6338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64F869-E4F9-4B2E-A8B4-2873D2124B99}">
      <dgm:prSet/>
      <dgm:spPr/>
      <dgm:t>
        <a:bodyPr/>
        <a:lstStyle/>
        <a:p>
          <a:r>
            <a:rPr lang="fi-FI"/>
            <a:t>Mikä hänessä on tartuttavaa</a:t>
          </a:r>
          <a:endParaRPr lang="en-US"/>
        </a:p>
      </dgm:t>
    </dgm:pt>
    <dgm:pt modelId="{0AE876B7-6512-4650-8149-5A22EDE74640}" type="parTrans" cxnId="{1A2CE90F-273E-4E87-AB24-F075D1BEE36D}">
      <dgm:prSet/>
      <dgm:spPr/>
      <dgm:t>
        <a:bodyPr/>
        <a:lstStyle/>
        <a:p>
          <a:endParaRPr lang="en-US"/>
        </a:p>
      </dgm:t>
    </dgm:pt>
    <dgm:pt modelId="{A89D86FA-2A91-4B3F-AE09-1B76374E75D4}" type="sibTrans" cxnId="{1A2CE90F-273E-4E87-AB24-F075D1BEE36D}">
      <dgm:prSet/>
      <dgm:spPr/>
      <dgm:t>
        <a:bodyPr/>
        <a:lstStyle/>
        <a:p>
          <a:endParaRPr lang="en-US"/>
        </a:p>
      </dgm:t>
    </dgm:pt>
    <dgm:pt modelId="{8F9DEE02-177A-449D-B8CE-CDCAD4067105}">
      <dgm:prSet/>
      <dgm:spPr/>
      <dgm:t>
        <a:bodyPr/>
        <a:lstStyle/>
        <a:p>
          <a:r>
            <a:rPr lang="fi-FI"/>
            <a:t>Mitä ja miksi eri suojaimia käytetään</a:t>
          </a:r>
          <a:endParaRPr lang="en-US"/>
        </a:p>
      </dgm:t>
    </dgm:pt>
    <dgm:pt modelId="{BC528122-D0C8-4868-AB37-60860EDF7874}" type="parTrans" cxnId="{DCEA4227-643A-4AC4-8A40-5460CF8DA562}">
      <dgm:prSet/>
      <dgm:spPr/>
      <dgm:t>
        <a:bodyPr/>
        <a:lstStyle/>
        <a:p>
          <a:endParaRPr lang="en-US"/>
        </a:p>
      </dgm:t>
    </dgm:pt>
    <dgm:pt modelId="{9CB79F97-3605-47EC-80C0-E2F4A268594A}" type="sibTrans" cxnId="{DCEA4227-643A-4AC4-8A40-5460CF8DA562}">
      <dgm:prSet/>
      <dgm:spPr/>
      <dgm:t>
        <a:bodyPr/>
        <a:lstStyle/>
        <a:p>
          <a:endParaRPr lang="en-US"/>
        </a:p>
      </dgm:t>
    </dgm:pt>
    <dgm:pt modelId="{D2D13D8C-75E8-4027-94DE-877D70A06D14}">
      <dgm:prSet/>
      <dgm:spPr/>
      <dgm:t>
        <a:bodyPr/>
        <a:lstStyle/>
        <a:p>
          <a:r>
            <a:rPr lang="fi-FI"/>
            <a:t>Miksi, miten ja kuinka kauan hänen liikkumisvapauttaan rajoitetaan</a:t>
          </a:r>
          <a:endParaRPr lang="en-US"/>
        </a:p>
      </dgm:t>
    </dgm:pt>
    <dgm:pt modelId="{F09CF0B9-4606-4E22-9BB8-5B41CE87B225}" type="parTrans" cxnId="{0446FAC2-D319-4383-B352-D07C876C47D6}">
      <dgm:prSet/>
      <dgm:spPr/>
      <dgm:t>
        <a:bodyPr/>
        <a:lstStyle/>
        <a:p>
          <a:endParaRPr lang="en-US"/>
        </a:p>
      </dgm:t>
    </dgm:pt>
    <dgm:pt modelId="{E634F5F2-3D29-4C2F-B0C0-91FD9F1E62D4}" type="sibTrans" cxnId="{0446FAC2-D319-4383-B352-D07C876C47D6}">
      <dgm:prSet/>
      <dgm:spPr/>
      <dgm:t>
        <a:bodyPr/>
        <a:lstStyle/>
        <a:p>
          <a:endParaRPr lang="en-US"/>
        </a:p>
      </dgm:t>
    </dgm:pt>
    <dgm:pt modelId="{1406D8C9-7B06-441F-BFA7-69785079C4E4}">
      <dgm:prSet/>
      <dgm:spPr/>
      <dgm:t>
        <a:bodyPr/>
        <a:lstStyle/>
        <a:p>
          <a:r>
            <a:rPr lang="fi-FI"/>
            <a:t>Mitä hän voi itse tehdä estääkseen tartunnan leviämistä</a:t>
          </a:r>
          <a:endParaRPr lang="en-US"/>
        </a:p>
      </dgm:t>
    </dgm:pt>
    <dgm:pt modelId="{37E458B2-2FF5-405C-8CE3-F8D75B2C0740}" type="parTrans" cxnId="{5AD6E07E-8F9F-4BBF-9859-D98B1FAC71AC}">
      <dgm:prSet/>
      <dgm:spPr/>
      <dgm:t>
        <a:bodyPr/>
        <a:lstStyle/>
        <a:p>
          <a:endParaRPr lang="en-US"/>
        </a:p>
      </dgm:t>
    </dgm:pt>
    <dgm:pt modelId="{EDFB4A19-F1DF-4455-A422-F54416043F4E}" type="sibTrans" cxnId="{5AD6E07E-8F9F-4BBF-9859-D98B1FAC71AC}">
      <dgm:prSet/>
      <dgm:spPr/>
      <dgm:t>
        <a:bodyPr/>
        <a:lstStyle/>
        <a:p>
          <a:endParaRPr lang="en-US"/>
        </a:p>
      </dgm:t>
    </dgm:pt>
    <dgm:pt modelId="{ECE5335C-F06F-42D6-AE6F-8E931AEF6CDD}" type="pres">
      <dgm:prSet presAssocID="{FFC7F65A-A4AE-49CE-874B-EFE7B5EE633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08CAD70C-AEEC-4E1E-A7FF-A6786BE550FA}" type="pres">
      <dgm:prSet presAssocID="{FFC7F65A-A4AE-49CE-874B-EFE7B5EE6338}" presName="diamond" presStyleLbl="bgShp" presStyleIdx="0" presStyleCnt="1"/>
      <dgm:spPr/>
    </dgm:pt>
    <dgm:pt modelId="{DA29E1F6-B5D4-404F-B1A1-4237B33C0007}" type="pres">
      <dgm:prSet presAssocID="{FFC7F65A-A4AE-49CE-874B-EFE7B5EE6338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88874C1-053F-43B8-8075-DC57FE56F1BC}" type="pres">
      <dgm:prSet presAssocID="{FFC7F65A-A4AE-49CE-874B-EFE7B5EE6338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080C22E-B931-4340-A64D-BD960257D1E1}" type="pres">
      <dgm:prSet presAssocID="{FFC7F65A-A4AE-49CE-874B-EFE7B5EE6338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B1D8780-7035-43EE-B98B-D97F38450BFC}" type="pres">
      <dgm:prSet presAssocID="{FFC7F65A-A4AE-49CE-874B-EFE7B5EE6338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7ED0278-0D42-4132-AF7A-1A52D49B330A}" type="presOf" srcId="{1406D8C9-7B06-441F-BFA7-69785079C4E4}" destId="{9B1D8780-7035-43EE-B98B-D97F38450BFC}" srcOrd="0" destOrd="0" presId="urn:microsoft.com/office/officeart/2005/8/layout/matrix3"/>
    <dgm:cxn modelId="{1A2CE90F-273E-4E87-AB24-F075D1BEE36D}" srcId="{FFC7F65A-A4AE-49CE-874B-EFE7B5EE6338}" destId="{2164F869-E4F9-4B2E-A8B4-2873D2124B99}" srcOrd="0" destOrd="0" parTransId="{0AE876B7-6512-4650-8149-5A22EDE74640}" sibTransId="{A89D86FA-2A91-4B3F-AE09-1B76374E75D4}"/>
    <dgm:cxn modelId="{5AD6E07E-8F9F-4BBF-9859-D98B1FAC71AC}" srcId="{FFC7F65A-A4AE-49CE-874B-EFE7B5EE6338}" destId="{1406D8C9-7B06-441F-BFA7-69785079C4E4}" srcOrd="3" destOrd="0" parTransId="{37E458B2-2FF5-405C-8CE3-F8D75B2C0740}" sibTransId="{EDFB4A19-F1DF-4455-A422-F54416043F4E}"/>
    <dgm:cxn modelId="{DCEA4227-643A-4AC4-8A40-5460CF8DA562}" srcId="{FFC7F65A-A4AE-49CE-874B-EFE7B5EE6338}" destId="{8F9DEE02-177A-449D-B8CE-CDCAD4067105}" srcOrd="1" destOrd="0" parTransId="{BC528122-D0C8-4868-AB37-60860EDF7874}" sibTransId="{9CB79F97-3605-47EC-80C0-E2F4A268594A}"/>
    <dgm:cxn modelId="{F7AA5DDF-D821-428D-A4AD-33DDDF7DDD7D}" type="presOf" srcId="{FFC7F65A-A4AE-49CE-874B-EFE7B5EE6338}" destId="{ECE5335C-F06F-42D6-AE6F-8E931AEF6CDD}" srcOrd="0" destOrd="0" presId="urn:microsoft.com/office/officeart/2005/8/layout/matrix3"/>
    <dgm:cxn modelId="{0446FAC2-D319-4383-B352-D07C876C47D6}" srcId="{FFC7F65A-A4AE-49CE-874B-EFE7B5EE6338}" destId="{D2D13D8C-75E8-4027-94DE-877D70A06D14}" srcOrd="2" destOrd="0" parTransId="{F09CF0B9-4606-4E22-9BB8-5B41CE87B225}" sibTransId="{E634F5F2-3D29-4C2F-B0C0-91FD9F1E62D4}"/>
    <dgm:cxn modelId="{258CBD21-3585-4B8E-9172-058910375030}" type="presOf" srcId="{8F9DEE02-177A-449D-B8CE-CDCAD4067105}" destId="{388874C1-053F-43B8-8075-DC57FE56F1BC}" srcOrd="0" destOrd="0" presId="urn:microsoft.com/office/officeart/2005/8/layout/matrix3"/>
    <dgm:cxn modelId="{55CED5F0-24C6-4E65-B5B6-23ECD896EEB0}" type="presOf" srcId="{D2D13D8C-75E8-4027-94DE-877D70A06D14}" destId="{2080C22E-B931-4340-A64D-BD960257D1E1}" srcOrd="0" destOrd="0" presId="urn:microsoft.com/office/officeart/2005/8/layout/matrix3"/>
    <dgm:cxn modelId="{E0C5E10C-7E1C-4051-9EDB-5689F50940B7}" type="presOf" srcId="{2164F869-E4F9-4B2E-A8B4-2873D2124B99}" destId="{DA29E1F6-B5D4-404F-B1A1-4237B33C0007}" srcOrd="0" destOrd="0" presId="urn:microsoft.com/office/officeart/2005/8/layout/matrix3"/>
    <dgm:cxn modelId="{4394ABD1-81EF-4DF8-8722-8A99E983C867}" type="presParOf" srcId="{ECE5335C-F06F-42D6-AE6F-8E931AEF6CDD}" destId="{08CAD70C-AEEC-4E1E-A7FF-A6786BE550FA}" srcOrd="0" destOrd="0" presId="urn:microsoft.com/office/officeart/2005/8/layout/matrix3"/>
    <dgm:cxn modelId="{49BC6BB8-4680-48F0-A697-76A1952FFCB8}" type="presParOf" srcId="{ECE5335C-F06F-42D6-AE6F-8E931AEF6CDD}" destId="{DA29E1F6-B5D4-404F-B1A1-4237B33C0007}" srcOrd="1" destOrd="0" presId="urn:microsoft.com/office/officeart/2005/8/layout/matrix3"/>
    <dgm:cxn modelId="{EFF23C00-F673-437E-9F80-5D88112CCCE7}" type="presParOf" srcId="{ECE5335C-F06F-42D6-AE6F-8E931AEF6CDD}" destId="{388874C1-053F-43B8-8075-DC57FE56F1BC}" srcOrd="2" destOrd="0" presId="urn:microsoft.com/office/officeart/2005/8/layout/matrix3"/>
    <dgm:cxn modelId="{53074109-243C-425B-8AFC-7E322F13BEF7}" type="presParOf" srcId="{ECE5335C-F06F-42D6-AE6F-8E931AEF6CDD}" destId="{2080C22E-B931-4340-A64D-BD960257D1E1}" srcOrd="3" destOrd="0" presId="urn:microsoft.com/office/officeart/2005/8/layout/matrix3"/>
    <dgm:cxn modelId="{5BC3B585-1374-470E-9183-3AE3D38907B5}" type="presParOf" srcId="{ECE5335C-F06F-42D6-AE6F-8E931AEF6CDD}" destId="{9B1D8780-7035-43EE-B98B-D97F38450BF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58AA5-FB22-4A68-9009-6E3C0C627B2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4C9B686-C0D3-4957-A784-F494A9C7E9FC}">
      <dgm:prSet/>
      <dgm:spPr/>
      <dgm:t>
        <a:bodyPr/>
        <a:lstStyle/>
        <a:p>
          <a:r>
            <a:rPr lang="fi-FI"/>
            <a:t>Tärkein yksittäinen toimenpide infektioiden torjunnassa</a:t>
          </a:r>
          <a:endParaRPr lang="en-US"/>
        </a:p>
      </dgm:t>
    </dgm:pt>
    <dgm:pt modelId="{C2FE8491-1072-4977-96D4-EB6DBFF75CA9}" type="parTrans" cxnId="{5184C3ED-F1BD-4F87-AE24-7C9D322C541A}">
      <dgm:prSet/>
      <dgm:spPr/>
      <dgm:t>
        <a:bodyPr/>
        <a:lstStyle/>
        <a:p>
          <a:endParaRPr lang="en-US"/>
        </a:p>
      </dgm:t>
    </dgm:pt>
    <dgm:pt modelId="{19EFD8C0-2DC6-4C15-A3E4-625CBEC7250D}" type="sibTrans" cxnId="{5184C3ED-F1BD-4F87-AE24-7C9D322C541A}">
      <dgm:prSet/>
      <dgm:spPr/>
      <dgm:t>
        <a:bodyPr/>
        <a:lstStyle/>
        <a:p>
          <a:endParaRPr lang="en-US"/>
        </a:p>
      </dgm:t>
    </dgm:pt>
    <dgm:pt modelId="{0E826907-98B2-4ACD-809C-09EBA907537B}">
      <dgm:prSet/>
      <dgm:spPr/>
      <dgm:t>
        <a:bodyPr/>
        <a:lstStyle/>
        <a:p>
          <a:r>
            <a:rPr lang="fi-FI"/>
            <a:t>Aina ennen ja jälkeen potilaskontaktin sekä potilaan lähiympäristöön koskemisen jälkeen</a:t>
          </a:r>
          <a:endParaRPr lang="en-US"/>
        </a:p>
      </dgm:t>
    </dgm:pt>
    <dgm:pt modelId="{3C6453C8-C747-42E7-A5CE-E1E4BBDA8F01}" type="parTrans" cxnId="{5251B8EC-5A14-41C7-9AB0-00772595D66E}">
      <dgm:prSet/>
      <dgm:spPr/>
      <dgm:t>
        <a:bodyPr/>
        <a:lstStyle/>
        <a:p>
          <a:endParaRPr lang="en-US"/>
        </a:p>
      </dgm:t>
    </dgm:pt>
    <dgm:pt modelId="{4532A482-7986-4BC0-ACB8-9AC99CFA13F2}" type="sibTrans" cxnId="{5251B8EC-5A14-41C7-9AB0-00772595D66E}">
      <dgm:prSet/>
      <dgm:spPr/>
      <dgm:t>
        <a:bodyPr/>
        <a:lstStyle/>
        <a:p>
          <a:endParaRPr lang="en-US"/>
        </a:p>
      </dgm:t>
    </dgm:pt>
    <dgm:pt modelId="{8747A255-8909-4905-B204-B66CAD1E38C6}">
      <dgm:prSet/>
      <dgm:spPr/>
      <dgm:t>
        <a:bodyPr/>
        <a:lstStyle/>
        <a:p>
          <a:r>
            <a:rPr lang="fi-FI"/>
            <a:t>Ennen suojakäsineiden pukemista ja niiden riisumisen jälkeen</a:t>
          </a:r>
          <a:endParaRPr lang="en-US"/>
        </a:p>
      </dgm:t>
    </dgm:pt>
    <dgm:pt modelId="{AB992516-FAB5-40F8-A6C5-1E5F5A247B4C}" type="parTrans" cxnId="{78F011B5-ABF9-4FBF-98BC-E58D72650373}">
      <dgm:prSet/>
      <dgm:spPr/>
      <dgm:t>
        <a:bodyPr/>
        <a:lstStyle/>
        <a:p>
          <a:endParaRPr lang="en-US"/>
        </a:p>
      </dgm:t>
    </dgm:pt>
    <dgm:pt modelId="{0978CB1C-48F7-497D-B965-90096C40A6B8}" type="sibTrans" cxnId="{78F011B5-ABF9-4FBF-98BC-E58D72650373}">
      <dgm:prSet/>
      <dgm:spPr/>
      <dgm:t>
        <a:bodyPr/>
        <a:lstStyle/>
        <a:p>
          <a:endParaRPr lang="en-US"/>
        </a:p>
      </dgm:t>
    </dgm:pt>
    <dgm:pt modelId="{1562B20A-5E65-4F45-BAAE-A5BE5BE445A4}">
      <dgm:prSet/>
      <dgm:spPr/>
      <dgm:t>
        <a:bodyPr/>
        <a:lstStyle/>
        <a:p>
          <a:r>
            <a:rPr lang="fi-FI" u="sng"/>
            <a:t>Suojakäsineiden käyttö EI korvaa käsidesinfektiota</a:t>
          </a:r>
          <a:endParaRPr lang="en-US"/>
        </a:p>
      </dgm:t>
    </dgm:pt>
    <dgm:pt modelId="{3CC73F04-37F3-4D05-969F-C46A86E53570}" type="parTrans" cxnId="{D4C75830-D28A-470B-9C5E-1AF73F758CDA}">
      <dgm:prSet/>
      <dgm:spPr/>
      <dgm:t>
        <a:bodyPr/>
        <a:lstStyle/>
        <a:p>
          <a:endParaRPr lang="en-US"/>
        </a:p>
      </dgm:t>
    </dgm:pt>
    <dgm:pt modelId="{9F2E5A69-56AD-43BB-910A-5821AAFD11E8}" type="sibTrans" cxnId="{D4C75830-D28A-470B-9C5E-1AF73F758CDA}">
      <dgm:prSet/>
      <dgm:spPr/>
      <dgm:t>
        <a:bodyPr/>
        <a:lstStyle/>
        <a:p>
          <a:endParaRPr lang="en-US"/>
        </a:p>
      </dgm:t>
    </dgm:pt>
    <dgm:pt modelId="{779CB5E4-78C7-4564-BD16-73D186EE2941}" type="pres">
      <dgm:prSet presAssocID="{1DE58AA5-FB22-4A68-9009-6E3C0C627B2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20B8AC14-EB05-4D58-9A93-8854B622A078}" type="pres">
      <dgm:prSet presAssocID="{D4C9B686-C0D3-4957-A784-F494A9C7E9FC}" presName="hierRoot1" presStyleCnt="0"/>
      <dgm:spPr/>
    </dgm:pt>
    <dgm:pt modelId="{5C0389AB-D2FC-435F-A2BA-4CD17BAEBDBA}" type="pres">
      <dgm:prSet presAssocID="{D4C9B686-C0D3-4957-A784-F494A9C7E9FC}" presName="composite" presStyleCnt="0"/>
      <dgm:spPr/>
    </dgm:pt>
    <dgm:pt modelId="{98031BA2-4DDE-4D4F-9D81-4237AE244E30}" type="pres">
      <dgm:prSet presAssocID="{D4C9B686-C0D3-4957-A784-F494A9C7E9FC}" presName="background" presStyleLbl="node0" presStyleIdx="0" presStyleCnt="4"/>
      <dgm:spPr/>
    </dgm:pt>
    <dgm:pt modelId="{AB31D416-F56C-47F2-8F61-06BD694BE464}" type="pres">
      <dgm:prSet presAssocID="{D4C9B686-C0D3-4957-A784-F494A9C7E9FC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B746FC23-CA14-436B-91C8-76DA8B4F906D}" type="pres">
      <dgm:prSet presAssocID="{D4C9B686-C0D3-4957-A784-F494A9C7E9FC}" presName="hierChild2" presStyleCnt="0"/>
      <dgm:spPr/>
    </dgm:pt>
    <dgm:pt modelId="{1CED4741-0781-4ABA-9E0A-EDD476C1CAF4}" type="pres">
      <dgm:prSet presAssocID="{0E826907-98B2-4ACD-809C-09EBA907537B}" presName="hierRoot1" presStyleCnt="0"/>
      <dgm:spPr/>
    </dgm:pt>
    <dgm:pt modelId="{56597245-2312-40CD-8B04-D863AD82F008}" type="pres">
      <dgm:prSet presAssocID="{0E826907-98B2-4ACD-809C-09EBA907537B}" presName="composite" presStyleCnt="0"/>
      <dgm:spPr/>
    </dgm:pt>
    <dgm:pt modelId="{683C190A-F63F-434A-8D8C-D154F6A1AE5E}" type="pres">
      <dgm:prSet presAssocID="{0E826907-98B2-4ACD-809C-09EBA907537B}" presName="background" presStyleLbl="node0" presStyleIdx="1" presStyleCnt="4"/>
      <dgm:spPr/>
    </dgm:pt>
    <dgm:pt modelId="{3001700B-A547-4582-963C-F3E7E55D2254}" type="pres">
      <dgm:prSet presAssocID="{0E826907-98B2-4ACD-809C-09EBA907537B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4F7FF7DD-59A9-448E-91AE-7BECAB73547F}" type="pres">
      <dgm:prSet presAssocID="{0E826907-98B2-4ACD-809C-09EBA907537B}" presName="hierChild2" presStyleCnt="0"/>
      <dgm:spPr/>
    </dgm:pt>
    <dgm:pt modelId="{0647E7EE-C6F2-46E6-83AA-B4DB877FD3FF}" type="pres">
      <dgm:prSet presAssocID="{8747A255-8909-4905-B204-B66CAD1E38C6}" presName="hierRoot1" presStyleCnt="0"/>
      <dgm:spPr/>
    </dgm:pt>
    <dgm:pt modelId="{CCE4547C-F1E8-446F-A615-F2E21491D560}" type="pres">
      <dgm:prSet presAssocID="{8747A255-8909-4905-B204-B66CAD1E38C6}" presName="composite" presStyleCnt="0"/>
      <dgm:spPr/>
    </dgm:pt>
    <dgm:pt modelId="{4E086808-FDAE-4CAC-A6E5-C215F40C4B19}" type="pres">
      <dgm:prSet presAssocID="{8747A255-8909-4905-B204-B66CAD1E38C6}" presName="background" presStyleLbl="node0" presStyleIdx="2" presStyleCnt="4"/>
      <dgm:spPr/>
    </dgm:pt>
    <dgm:pt modelId="{5562A1C5-75CE-42C2-ADFC-E3A083C46440}" type="pres">
      <dgm:prSet presAssocID="{8747A255-8909-4905-B204-B66CAD1E38C6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A55D4073-A2E5-41B7-9C0F-2D38DE37BC08}" type="pres">
      <dgm:prSet presAssocID="{8747A255-8909-4905-B204-B66CAD1E38C6}" presName="hierChild2" presStyleCnt="0"/>
      <dgm:spPr/>
    </dgm:pt>
    <dgm:pt modelId="{77A5D9FE-A731-4412-B253-51FDD63447FE}" type="pres">
      <dgm:prSet presAssocID="{1562B20A-5E65-4F45-BAAE-A5BE5BE445A4}" presName="hierRoot1" presStyleCnt="0"/>
      <dgm:spPr/>
    </dgm:pt>
    <dgm:pt modelId="{C5B613E8-3C35-49D6-9C63-5D67EDAC9B79}" type="pres">
      <dgm:prSet presAssocID="{1562B20A-5E65-4F45-BAAE-A5BE5BE445A4}" presName="composite" presStyleCnt="0"/>
      <dgm:spPr/>
    </dgm:pt>
    <dgm:pt modelId="{AE993F54-8365-4400-9A72-6ECFF4C489F3}" type="pres">
      <dgm:prSet presAssocID="{1562B20A-5E65-4F45-BAAE-A5BE5BE445A4}" presName="background" presStyleLbl="node0" presStyleIdx="3" presStyleCnt="4"/>
      <dgm:spPr/>
    </dgm:pt>
    <dgm:pt modelId="{8699B2C4-8F53-4DB4-BF8D-C9AF83ED02F4}" type="pres">
      <dgm:prSet presAssocID="{1562B20A-5E65-4F45-BAAE-A5BE5BE445A4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A652180F-E372-4009-9865-CABEFEACDCEB}" type="pres">
      <dgm:prSet presAssocID="{1562B20A-5E65-4F45-BAAE-A5BE5BE445A4}" presName="hierChild2" presStyleCnt="0"/>
      <dgm:spPr/>
    </dgm:pt>
  </dgm:ptLst>
  <dgm:cxnLst>
    <dgm:cxn modelId="{7820FF8A-C79E-4C05-A9A3-4A1F94E4B157}" type="presOf" srcId="{1DE58AA5-FB22-4A68-9009-6E3C0C627B29}" destId="{779CB5E4-78C7-4564-BD16-73D186EE2941}" srcOrd="0" destOrd="0" presId="urn:microsoft.com/office/officeart/2005/8/layout/hierarchy1"/>
    <dgm:cxn modelId="{1CD7EBB4-2838-40E6-9505-A81C7BDE7B8E}" type="presOf" srcId="{8747A255-8909-4905-B204-B66CAD1E38C6}" destId="{5562A1C5-75CE-42C2-ADFC-E3A083C46440}" srcOrd="0" destOrd="0" presId="urn:microsoft.com/office/officeart/2005/8/layout/hierarchy1"/>
    <dgm:cxn modelId="{D4C75830-D28A-470B-9C5E-1AF73F758CDA}" srcId="{1DE58AA5-FB22-4A68-9009-6E3C0C627B29}" destId="{1562B20A-5E65-4F45-BAAE-A5BE5BE445A4}" srcOrd="3" destOrd="0" parTransId="{3CC73F04-37F3-4D05-969F-C46A86E53570}" sibTransId="{9F2E5A69-56AD-43BB-910A-5821AAFD11E8}"/>
    <dgm:cxn modelId="{24E6E27E-BC09-405A-9504-AFA67AC7CC2B}" type="presOf" srcId="{1562B20A-5E65-4F45-BAAE-A5BE5BE445A4}" destId="{8699B2C4-8F53-4DB4-BF8D-C9AF83ED02F4}" srcOrd="0" destOrd="0" presId="urn:microsoft.com/office/officeart/2005/8/layout/hierarchy1"/>
    <dgm:cxn modelId="{5F2BDD5B-4459-4AF0-84E0-53A30A69E929}" type="presOf" srcId="{0E826907-98B2-4ACD-809C-09EBA907537B}" destId="{3001700B-A547-4582-963C-F3E7E55D2254}" srcOrd="0" destOrd="0" presId="urn:microsoft.com/office/officeart/2005/8/layout/hierarchy1"/>
    <dgm:cxn modelId="{5251B8EC-5A14-41C7-9AB0-00772595D66E}" srcId="{1DE58AA5-FB22-4A68-9009-6E3C0C627B29}" destId="{0E826907-98B2-4ACD-809C-09EBA907537B}" srcOrd="1" destOrd="0" parTransId="{3C6453C8-C747-42E7-A5CE-E1E4BBDA8F01}" sibTransId="{4532A482-7986-4BC0-ACB8-9AC99CFA13F2}"/>
    <dgm:cxn modelId="{78F011B5-ABF9-4FBF-98BC-E58D72650373}" srcId="{1DE58AA5-FB22-4A68-9009-6E3C0C627B29}" destId="{8747A255-8909-4905-B204-B66CAD1E38C6}" srcOrd="2" destOrd="0" parTransId="{AB992516-FAB5-40F8-A6C5-1E5F5A247B4C}" sibTransId="{0978CB1C-48F7-497D-B965-90096C40A6B8}"/>
    <dgm:cxn modelId="{5184C3ED-F1BD-4F87-AE24-7C9D322C541A}" srcId="{1DE58AA5-FB22-4A68-9009-6E3C0C627B29}" destId="{D4C9B686-C0D3-4957-A784-F494A9C7E9FC}" srcOrd="0" destOrd="0" parTransId="{C2FE8491-1072-4977-96D4-EB6DBFF75CA9}" sibTransId="{19EFD8C0-2DC6-4C15-A3E4-625CBEC7250D}"/>
    <dgm:cxn modelId="{7E341DCB-541B-42CA-82FE-6449F2DCCF91}" type="presOf" srcId="{D4C9B686-C0D3-4957-A784-F494A9C7E9FC}" destId="{AB31D416-F56C-47F2-8F61-06BD694BE464}" srcOrd="0" destOrd="0" presId="urn:microsoft.com/office/officeart/2005/8/layout/hierarchy1"/>
    <dgm:cxn modelId="{8D3167BB-1A88-45C1-8839-E1679C3A6304}" type="presParOf" srcId="{779CB5E4-78C7-4564-BD16-73D186EE2941}" destId="{20B8AC14-EB05-4D58-9A93-8854B622A078}" srcOrd="0" destOrd="0" presId="urn:microsoft.com/office/officeart/2005/8/layout/hierarchy1"/>
    <dgm:cxn modelId="{2AA81B61-7517-4B1E-87C4-968D6183E56F}" type="presParOf" srcId="{20B8AC14-EB05-4D58-9A93-8854B622A078}" destId="{5C0389AB-D2FC-435F-A2BA-4CD17BAEBDBA}" srcOrd="0" destOrd="0" presId="urn:microsoft.com/office/officeart/2005/8/layout/hierarchy1"/>
    <dgm:cxn modelId="{DBD4D1C8-00DE-4280-91DE-1FE046402D42}" type="presParOf" srcId="{5C0389AB-D2FC-435F-A2BA-4CD17BAEBDBA}" destId="{98031BA2-4DDE-4D4F-9D81-4237AE244E30}" srcOrd="0" destOrd="0" presId="urn:microsoft.com/office/officeart/2005/8/layout/hierarchy1"/>
    <dgm:cxn modelId="{9AC0B8BE-2BF4-449F-9FF0-9AD7ADD5F75C}" type="presParOf" srcId="{5C0389AB-D2FC-435F-A2BA-4CD17BAEBDBA}" destId="{AB31D416-F56C-47F2-8F61-06BD694BE464}" srcOrd="1" destOrd="0" presId="urn:microsoft.com/office/officeart/2005/8/layout/hierarchy1"/>
    <dgm:cxn modelId="{4198CDF4-5B96-4932-8167-8F17E2DE31A0}" type="presParOf" srcId="{20B8AC14-EB05-4D58-9A93-8854B622A078}" destId="{B746FC23-CA14-436B-91C8-76DA8B4F906D}" srcOrd="1" destOrd="0" presId="urn:microsoft.com/office/officeart/2005/8/layout/hierarchy1"/>
    <dgm:cxn modelId="{1B3B2DDB-2911-42BA-81FE-061FA3B48EA5}" type="presParOf" srcId="{779CB5E4-78C7-4564-BD16-73D186EE2941}" destId="{1CED4741-0781-4ABA-9E0A-EDD476C1CAF4}" srcOrd="1" destOrd="0" presId="urn:microsoft.com/office/officeart/2005/8/layout/hierarchy1"/>
    <dgm:cxn modelId="{90CAE292-20E1-4A8A-9E5F-8C822B02C5BB}" type="presParOf" srcId="{1CED4741-0781-4ABA-9E0A-EDD476C1CAF4}" destId="{56597245-2312-40CD-8B04-D863AD82F008}" srcOrd="0" destOrd="0" presId="urn:microsoft.com/office/officeart/2005/8/layout/hierarchy1"/>
    <dgm:cxn modelId="{B5AE09B3-F131-4658-B5D3-9C483CD1F12B}" type="presParOf" srcId="{56597245-2312-40CD-8B04-D863AD82F008}" destId="{683C190A-F63F-434A-8D8C-D154F6A1AE5E}" srcOrd="0" destOrd="0" presId="urn:microsoft.com/office/officeart/2005/8/layout/hierarchy1"/>
    <dgm:cxn modelId="{EB011A63-6A6A-44C2-ADC5-112AE5DDED46}" type="presParOf" srcId="{56597245-2312-40CD-8B04-D863AD82F008}" destId="{3001700B-A547-4582-963C-F3E7E55D2254}" srcOrd="1" destOrd="0" presId="urn:microsoft.com/office/officeart/2005/8/layout/hierarchy1"/>
    <dgm:cxn modelId="{34A6AA3F-AD79-43E3-8A06-C7E5F205AA0E}" type="presParOf" srcId="{1CED4741-0781-4ABA-9E0A-EDD476C1CAF4}" destId="{4F7FF7DD-59A9-448E-91AE-7BECAB73547F}" srcOrd="1" destOrd="0" presId="urn:microsoft.com/office/officeart/2005/8/layout/hierarchy1"/>
    <dgm:cxn modelId="{37B50B23-38DE-4FCD-BDB3-60338F36F139}" type="presParOf" srcId="{779CB5E4-78C7-4564-BD16-73D186EE2941}" destId="{0647E7EE-C6F2-46E6-83AA-B4DB877FD3FF}" srcOrd="2" destOrd="0" presId="urn:microsoft.com/office/officeart/2005/8/layout/hierarchy1"/>
    <dgm:cxn modelId="{CFA5455F-4B27-44EA-81A9-CC4622538435}" type="presParOf" srcId="{0647E7EE-C6F2-46E6-83AA-B4DB877FD3FF}" destId="{CCE4547C-F1E8-446F-A615-F2E21491D560}" srcOrd="0" destOrd="0" presId="urn:microsoft.com/office/officeart/2005/8/layout/hierarchy1"/>
    <dgm:cxn modelId="{BAFAC6D7-28B0-473D-A8B9-2766ED7629DB}" type="presParOf" srcId="{CCE4547C-F1E8-446F-A615-F2E21491D560}" destId="{4E086808-FDAE-4CAC-A6E5-C215F40C4B19}" srcOrd="0" destOrd="0" presId="urn:microsoft.com/office/officeart/2005/8/layout/hierarchy1"/>
    <dgm:cxn modelId="{FF46C75E-CCD2-4313-9CD5-9867719EBF1A}" type="presParOf" srcId="{CCE4547C-F1E8-446F-A615-F2E21491D560}" destId="{5562A1C5-75CE-42C2-ADFC-E3A083C46440}" srcOrd="1" destOrd="0" presId="urn:microsoft.com/office/officeart/2005/8/layout/hierarchy1"/>
    <dgm:cxn modelId="{2273DE45-19FE-444F-B197-DA3BED2515C8}" type="presParOf" srcId="{0647E7EE-C6F2-46E6-83AA-B4DB877FD3FF}" destId="{A55D4073-A2E5-41B7-9C0F-2D38DE37BC08}" srcOrd="1" destOrd="0" presId="urn:microsoft.com/office/officeart/2005/8/layout/hierarchy1"/>
    <dgm:cxn modelId="{0CBB24D1-9C74-4741-93BD-24E5210334E2}" type="presParOf" srcId="{779CB5E4-78C7-4564-BD16-73D186EE2941}" destId="{77A5D9FE-A731-4412-B253-51FDD63447FE}" srcOrd="3" destOrd="0" presId="urn:microsoft.com/office/officeart/2005/8/layout/hierarchy1"/>
    <dgm:cxn modelId="{A50F8859-FBE4-4132-A3DF-2E26BBF2838F}" type="presParOf" srcId="{77A5D9FE-A731-4412-B253-51FDD63447FE}" destId="{C5B613E8-3C35-49D6-9C63-5D67EDAC9B79}" srcOrd="0" destOrd="0" presId="urn:microsoft.com/office/officeart/2005/8/layout/hierarchy1"/>
    <dgm:cxn modelId="{EC7D0FCB-2A17-40B8-B11B-D44E843D490F}" type="presParOf" srcId="{C5B613E8-3C35-49D6-9C63-5D67EDAC9B79}" destId="{AE993F54-8365-4400-9A72-6ECFF4C489F3}" srcOrd="0" destOrd="0" presId="urn:microsoft.com/office/officeart/2005/8/layout/hierarchy1"/>
    <dgm:cxn modelId="{C82009C7-5322-4A5A-A908-028482B1BAE0}" type="presParOf" srcId="{C5B613E8-3C35-49D6-9C63-5D67EDAC9B79}" destId="{8699B2C4-8F53-4DB4-BF8D-C9AF83ED02F4}" srcOrd="1" destOrd="0" presId="urn:microsoft.com/office/officeart/2005/8/layout/hierarchy1"/>
    <dgm:cxn modelId="{7BAC1C71-9294-47BD-95C9-02AB00ACA64B}" type="presParOf" srcId="{77A5D9FE-A731-4412-B253-51FDD63447FE}" destId="{A652180F-E372-4009-9865-CABEFEACDC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AD70C-AEEC-4E1E-A7FF-A6786BE550FA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9E1F6-B5D4-404F-B1A1-4237B33C0007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/>
            <a:t>Mikä hänessä on tartuttavaa</a:t>
          </a:r>
          <a:endParaRPr lang="en-US" sz="1700" kern="1200"/>
        </a:p>
      </dsp:txBody>
      <dsp:txXfrm>
        <a:off x="1007221" y="627745"/>
        <a:ext cx="1937228" cy="1937228"/>
      </dsp:txXfrm>
    </dsp:sp>
    <dsp:sp modelId="{388874C1-053F-43B8-8075-DC57FE56F1BC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/>
            <a:t>Mitä ja miksi eri suojaimia käytetään</a:t>
          </a:r>
          <a:endParaRPr lang="en-US" sz="1700" kern="1200"/>
        </a:p>
      </dsp:txBody>
      <dsp:txXfrm>
        <a:off x="3319190" y="627745"/>
        <a:ext cx="1937228" cy="1937228"/>
      </dsp:txXfrm>
    </dsp:sp>
    <dsp:sp modelId="{2080C22E-B931-4340-A64D-BD960257D1E1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/>
            <a:t>Miksi, miten ja kuinka kauan hänen liikkumisvapauttaan rajoitetaan</a:t>
          </a:r>
          <a:endParaRPr lang="en-US" sz="1700" kern="1200"/>
        </a:p>
      </dsp:txBody>
      <dsp:txXfrm>
        <a:off x="1007221" y="2939714"/>
        <a:ext cx="1937228" cy="1937228"/>
      </dsp:txXfrm>
    </dsp:sp>
    <dsp:sp modelId="{9B1D8780-7035-43EE-B98B-D97F38450BFC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700" kern="1200"/>
            <a:t>Mitä hän voi itse tehdä estääkseen tartunnan leviämistä</a:t>
          </a:r>
          <a:endParaRPr lang="en-US" sz="1700" kern="1200"/>
        </a:p>
      </dsp:txBody>
      <dsp:txXfrm>
        <a:off x="3319190" y="2939714"/>
        <a:ext cx="1937228" cy="1937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31BA2-4DDE-4D4F-9D81-4237AE244E30}">
      <dsp:nvSpPr>
        <dsp:cNvPr id="0" name=""/>
        <dsp:cNvSpPr/>
      </dsp:nvSpPr>
      <dsp:spPr>
        <a:xfrm>
          <a:off x="2844" y="1031580"/>
          <a:ext cx="2030924" cy="1289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31D416-F56C-47F2-8F61-06BD694BE464}">
      <dsp:nvSpPr>
        <dsp:cNvPr id="0" name=""/>
        <dsp:cNvSpPr/>
      </dsp:nvSpPr>
      <dsp:spPr>
        <a:xfrm>
          <a:off x="228502" y="1245955"/>
          <a:ext cx="2030924" cy="1289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/>
            <a:t>Tärkein yksittäinen toimenpide infektioiden torjunnassa</a:t>
          </a:r>
          <a:endParaRPr lang="en-US" sz="1500" kern="1200"/>
        </a:p>
      </dsp:txBody>
      <dsp:txXfrm>
        <a:off x="266274" y="1283727"/>
        <a:ext cx="1955380" cy="1214093"/>
      </dsp:txXfrm>
    </dsp:sp>
    <dsp:sp modelId="{683C190A-F63F-434A-8D8C-D154F6A1AE5E}">
      <dsp:nvSpPr>
        <dsp:cNvPr id="0" name=""/>
        <dsp:cNvSpPr/>
      </dsp:nvSpPr>
      <dsp:spPr>
        <a:xfrm>
          <a:off x="2485085" y="1031580"/>
          <a:ext cx="2030924" cy="1289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1700B-A547-4582-963C-F3E7E55D2254}">
      <dsp:nvSpPr>
        <dsp:cNvPr id="0" name=""/>
        <dsp:cNvSpPr/>
      </dsp:nvSpPr>
      <dsp:spPr>
        <a:xfrm>
          <a:off x="2710743" y="1245955"/>
          <a:ext cx="2030924" cy="1289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/>
            <a:t>Aina ennen ja jälkeen potilaskontaktin sekä potilaan lähiympäristöön koskemisen jälkeen</a:t>
          </a:r>
          <a:endParaRPr lang="en-US" sz="1500" kern="1200"/>
        </a:p>
      </dsp:txBody>
      <dsp:txXfrm>
        <a:off x="2748515" y="1283727"/>
        <a:ext cx="1955380" cy="1214093"/>
      </dsp:txXfrm>
    </dsp:sp>
    <dsp:sp modelId="{4E086808-FDAE-4CAC-A6E5-C215F40C4B19}">
      <dsp:nvSpPr>
        <dsp:cNvPr id="0" name=""/>
        <dsp:cNvSpPr/>
      </dsp:nvSpPr>
      <dsp:spPr>
        <a:xfrm>
          <a:off x="4967326" y="1031580"/>
          <a:ext cx="2030924" cy="1289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2A1C5-75CE-42C2-ADFC-E3A083C46440}">
      <dsp:nvSpPr>
        <dsp:cNvPr id="0" name=""/>
        <dsp:cNvSpPr/>
      </dsp:nvSpPr>
      <dsp:spPr>
        <a:xfrm>
          <a:off x="5192984" y="1245955"/>
          <a:ext cx="2030924" cy="1289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kern="1200"/>
            <a:t>Ennen suojakäsineiden pukemista ja niiden riisumisen jälkeen</a:t>
          </a:r>
          <a:endParaRPr lang="en-US" sz="1500" kern="1200"/>
        </a:p>
      </dsp:txBody>
      <dsp:txXfrm>
        <a:off x="5230756" y="1283727"/>
        <a:ext cx="1955380" cy="1214093"/>
      </dsp:txXfrm>
    </dsp:sp>
    <dsp:sp modelId="{AE993F54-8365-4400-9A72-6ECFF4C489F3}">
      <dsp:nvSpPr>
        <dsp:cNvPr id="0" name=""/>
        <dsp:cNvSpPr/>
      </dsp:nvSpPr>
      <dsp:spPr>
        <a:xfrm>
          <a:off x="7449567" y="1031580"/>
          <a:ext cx="2030924" cy="12896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9B2C4-8F53-4DB4-BF8D-C9AF83ED02F4}">
      <dsp:nvSpPr>
        <dsp:cNvPr id="0" name=""/>
        <dsp:cNvSpPr/>
      </dsp:nvSpPr>
      <dsp:spPr>
        <a:xfrm>
          <a:off x="7675226" y="1245955"/>
          <a:ext cx="2030924" cy="12896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500" u="sng" kern="1200"/>
            <a:t>Suojakäsineiden käyttö EI korvaa käsidesinfektiota</a:t>
          </a:r>
          <a:endParaRPr lang="en-US" sz="1500" kern="1200"/>
        </a:p>
      </dsp:txBody>
      <dsp:txXfrm>
        <a:off x="7712998" y="1283727"/>
        <a:ext cx="1955380" cy="12140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7A858-BC67-4F42-B2C0-E1F47C06D1C8}" type="datetimeFigureOut">
              <a:rPr lang="fi-FI" smtClean="0"/>
              <a:t>27.9.2022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F5F3F-E761-41EF-A1A9-9B5D31EE91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6607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E35-C0E5-44D7-A93C-AD3BE5C00C5A}" type="datetimeFigureOut">
              <a:rPr lang="fi-FI" smtClean="0"/>
              <a:t>27.9.2022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E4A3-B3A1-4854-AF70-EE9CBB410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75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E35-C0E5-44D7-A93C-AD3BE5C00C5A}" type="datetimeFigureOut">
              <a:rPr lang="fi-FI" smtClean="0"/>
              <a:t>27.9.2022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E4A3-B3A1-4854-AF70-EE9CBB410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594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E35-C0E5-44D7-A93C-AD3BE5C00C5A}" type="datetimeFigureOut">
              <a:rPr lang="fi-FI" smtClean="0"/>
              <a:t>27.9.2022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E4A3-B3A1-4854-AF70-EE9CBB410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13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E35-C0E5-44D7-A93C-AD3BE5C00C5A}" type="datetimeFigureOut">
              <a:rPr lang="fi-FI" smtClean="0"/>
              <a:t>27.9.2022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E4A3-B3A1-4854-AF70-EE9CBB410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399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E35-C0E5-44D7-A93C-AD3BE5C00C5A}" type="datetimeFigureOut">
              <a:rPr lang="fi-FI" smtClean="0"/>
              <a:t>27.9.2022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E4A3-B3A1-4854-AF70-EE9CBB410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365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E35-C0E5-44D7-A93C-AD3BE5C00C5A}" type="datetimeFigureOut">
              <a:rPr lang="fi-FI" smtClean="0"/>
              <a:t>27.9.2022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E4A3-B3A1-4854-AF70-EE9CBB410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246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E35-C0E5-44D7-A93C-AD3BE5C00C5A}" type="datetimeFigureOut">
              <a:rPr lang="fi-FI" smtClean="0"/>
              <a:t>27.9.2022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E4A3-B3A1-4854-AF70-EE9CBB410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480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E35-C0E5-44D7-A93C-AD3BE5C00C5A}" type="datetimeFigureOut">
              <a:rPr lang="fi-FI" smtClean="0"/>
              <a:t>27.9.2022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E4A3-B3A1-4854-AF70-EE9CBB410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640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E35-C0E5-44D7-A93C-AD3BE5C00C5A}" type="datetimeFigureOut">
              <a:rPr lang="fi-FI" smtClean="0"/>
              <a:t>27.9.2022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E4A3-B3A1-4854-AF70-EE9CBB410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6485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E35-C0E5-44D7-A93C-AD3BE5C00C5A}" type="datetimeFigureOut">
              <a:rPr lang="fi-FI" smtClean="0"/>
              <a:t>27.9.2022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E4A3-B3A1-4854-AF70-EE9CBB410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982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BE35-C0E5-44D7-A93C-AD3BE5C00C5A}" type="datetimeFigureOut">
              <a:rPr lang="fi-FI" smtClean="0"/>
              <a:t>27.9.2022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8E4A3-B3A1-4854-AF70-EE9CBB410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91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BE35-C0E5-44D7-A93C-AD3BE5C00C5A}" type="datetimeFigureOut">
              <a:rPr lang="fi-FI" smtClean="0"/>
              <a:t>27.9.2022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E4A3-B3A1-4854-AF70-EE9CBB4106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757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shp.fi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ädet henkilöiltä">
            <a:extLst>
              <a:ext uri="{FF2B5EF4-FFF2-40B4-BE49-F238E27FC236}">
                <a16:creationId xmlns:a16="http://schemas.microsoft.com/office/drawing/2014/main" id="{C85242D2-23DA-C1BB-9D00-F1D026BEF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883" b="1848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Varotoimia ja varotoimiluokitusta vaativat taudit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2202485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28.9.2022</a:t>
            </a:r>
          </a:p>
          <a:p>
            <a:r>
              <a:rPr lang="fi-FI" dirty="0">
                <a:solidFill>
                  <a:srgbClr val="FFFFFF"/>
                </a:solidFill>
              </a:rPr>
              <a:t>Marianne Korkala</a:t>
            </a:r>
          </a:p>
          <a:p>
            <a:r>
              <a:rPr lang="fi-FI" dirty="0" err="1">
                <a:solidFill>
                  <a:srgbClr val="FFFFFF"/>
                </a:solidFill>
              </a:rPr>
              <a:t>Sis</a:t>
            </a:r>
            <a:r>
              <a:rPr lang="fi-FI" dirty="0">
                <a:solidFill>
                  <a:srgbClr val="FFFFFF"/>
                </a:solidFill>
              </a:rPr>
              <a:t> </a:t>
            </a:r>
            <a:r>
              <a:rPr lang="fi-FI" dirty="0" err="1">
                <a:solidFill>
                  <a:srgbClr val="FFFFFF"/>
                </a:solidFill>
              </a:rPr>
              <a:t>el</a:t>
            </a:r>
            <a:r>
              <a:rPr lang="fi-FI" dirty="0">
                <a:solidFill>
                  <a:srgbClr val="FFFFFF"/>
                </a:solidFill>
              </a:rPr>
              <a:t>, </a:t>
            </a:r>
            <a:r>
              <a:rPr lang="fi-FI" dirty="0" err="1">
                <a:solidFill>
                  <a:srgbClr val="FFFFFF"/>
                </a:solidFill>
              </a:rPr>
              <a:t>inf</a:t>
            </a:r>
            <a:r>
              <a:rPr lang="fi-FI" dirty="0">
                <a:solidFill>
                  <a:srgbClr val="FFFFFF"/>
                </a:solidFill>
              </a:rPr>
              <a:t> </a:t>
            </a:r>
            <a:r>
              <a:rPr lang="fi-FI" dirty="0" err="1">
                <a:solidFill>
                  <a:srgbClr val="FFFFFF"/>
                </a:solidFill>
              </a:rPr>
              <a:t>eval</a:t>
            </a:r>
            <a:endParaRPr lang="fi-FI" dirty="0">
              <a:solidFill>
                <a:srgbClr val="FFFFFF"/>
              </a:solidFill>
            </a:endParaRPr>
          </a:p>
          <a:p>
            <a:r>
              <a:rPr lang="fi-FI" dirty="0">
                <a:solidFill>
                  <a:srgbClr val="FFFFFF"/>
                </a:solidFill>
              </a:rPr>
              <a:t>OYS/LKS</a:t>
            </a:r>
          </a:p>
        </p:txBody>
      </p:sp>
    </p:spTree>
    <p:extLst>
      <p:ext uri="{BB962C8B-B14F-4D97-AF65-F5344CB8AC3E}">
        <p14:creationId xmlns:p14="http://schemas.microsoft.com/office/powerpoint/2010/main" val="3720085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269" y="561921"/>
            <a:ext cx="9237307" cy="5594761"/>
          </a:xfrm>
          <a:prstGeom prst="rect">
            <a:avLst/>
          </a:prstGeom>
        </p:spPr>
      </p:pic>
      <p:sp>
        <p:nvSpPr>
          <p:cNvPr id="2" name="Nuoli vasemmalle 1"/>
          <p:cNvSpPr/>
          <p:nvPr/>
        </p:nvSpPr>
        <p:spPr>
          <a:xfrm>
            <a:off x="10532225" y="1039091"/>
            <a:ext cx="1346662" cy="8395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Nuoli vasemmalle 3"/>
          <p:cNvSpPr/>
          <p:nvPr/>
        </p:nvSpPr>
        <p:spPr>
          <a:xfrm>
            <a:off x="10465724" y="4089862"/>
            <a:ext cx="947651" cy="3241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521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569" y="269507"/>
            <a:ext cx="8491339" cy="6274279"/>
          </a:xfrm>
          <a:prstGeom prst="rect">
            <a:avLst/>
          </a:prstGeom>
        </p:spPr>
      </p:pic>
      <p:sp>
        <p:nvSpPr>
          <p:cNvPr id="3" name="Nuoli vasemmalle 2"/>
          <p:cNvSpPr/>
          <p:nvPr/>
        </p:nvSpPr>
        <p:spPr>
          <a:xfrm>
            <a:off x="10402723" y="3557847"/>
            <a:ext cx="836085" cy="2327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Nuoli vasemmalle 3"/>
          <p:cNvSpPr/>
          <p:nvPr/>
        </p:nvSpPr>
        <p:spPr>
          <a:xfrm>
            <a:off x="10402723" y="4580313"/>
            <a:ext cx="836085" cy="207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676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24" y="859956"/>
            <a:ext cx="9059881" cy="538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8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Kosketusvarotoimet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fi-FI" sz="2200" dirty="0"/>
              <a:t>Tavanomaisten varotoimien lisäksi </a:t>
            </a:r>
            <a:r>
              <a:rPr lang="fi-FI" sz="2200" dirty="0" smtClean="0"/>
              <a:t>olennaista on </a:t>
            </a:r>
            <a:r>
              <a:rPr lang="fi-FI" sz="2200" dirty="0"/>
              <a:t>potilaan sijoittaminen omaan huoneeseen, jossa on WC sekä suojainhoito, erityisesti suojakäsineiden käyttö</a:t>
            </a:r>
          </a:p>
          <a:p>
            <a:r>
              <a:rPr lang="fi-FI" sz="2200" dirty="0"/>
              <a:t>Tarttuva oksennus- ja ripulitauti, syyhy, täit, polio, runsaasti erittävät haavat ja </a:t>
            </a:r>
            <a:r>
              <a:rPr lang="fi-FI" sz="2200" dirty="0" err="1" smtClean="0"/>
              <a:t>abskessit</a:t>
            </a:r>
            <a:r>
              <a:rPr lang="fi-FI" sz="2200" dirty="0" smtClean="0"/>
              <a:t> </a:t>
            </a:r>
            <a:r>
              <a:rPr lang="fi-FI" sz="2200" dirty="0"/>
              <a:t>(usein paikkakohtainen)</a:t>
            </a:r>
          </a:p>
          <a:p>
            <a:r>
              <a:rPr lang="fi-FI" sz="2200" dirty="0"/>
              <a:t>Moniresistentin bakteerin kantaja (MRSA, VRE, ESBL-</a:t>
            </a:r>
            <a:r>
              <a:rPr lang="fi-FI" sz="2200" dirty="0" err="1"/>
              <a:t>Klebsiella</a:t>
            </a:r>
            <a:r>
              <a:rPr lang="fi-FI" sz="2200" dirty="0"/>
              <a:t>, CPE, </a:t>
            </a:r>
            <a:r>
              <a:rPr lang="fi-FI" sz="2200" dirty="0" err="1"/>
              <a:t>Candida</a:t>
            </a:r>
            <a:r>
              <a:rPr lang="fi-FI" sz="2200" dirty="0"/>
              <a:t> </a:t>
            </a:r>
            <a:r>
              <a:rPr lang="fi-FI" sz="2200" dirty="0" err="1"/>
              <a:t>auris</a:t>
            </a:r>
            <a:r>
              <a:rPr lang="fi-FI" sz="2200" dirty="0"/>
              <a:t>) osastolla; poliklinikalla ja toimenpideyksikössä tavanomaisin varotoimin ja pitkäaikaislaitoksiin ja kotihoitoon/ kotisairaalaan on omat ohjeistukset</a:t>
            </a:r>
          </a:p>
          <a:p>
            <a:r>
              <a:rPr lang="fi-FI" sz="2200" dirty="0"/>
              <a:t>Kesto vaihtelee infektiosairauden mukaan</a:t>
            </a:r>
          </a:p>
        </p:txBody>
      </p:sp>
    </p:spTree>
    <p:extLst>
      <p:ext uri="{BB962C8B-B14F-4D97-AF65-F5344CB8AC3E}">
        <p14:creationId xmlns:p14="http://schemas.microsoft.com/office/powerpoint/2010/main" val="111394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26" y="409153"/>
            <a:ext cx="7325747" cy="6039693"/>
          </a:xfrm>
          <a:prstGeom prst="rect">
            <a:avLst/>
          </a:prstGeom>
        </p:spPr>
      </p:pic>
      <p:sp>
        <p:nvSpPr>
          <p:cNvPr id="3" name="Nuoli vasemmalle 2"/>
          <p:cNvSpPr/>
          <p:nvPr/>
        </p:nvSpPr>
        <p:spPr>
          <a:xfrm>
            <a:off x="9626138" y="764771"/>
            <a:ext cx="864524" cy="232756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37CEE2-C320-3A8D-5635-50329A3E1653}"/>
              </a:ext>
            </a:extLst>
          </p:cNvPr>
          <p:cNvSpPr txBox="1"/>
          <p:nvPr/>
        </p:nvSpPr>
        <p:spPr>
          <a:xfrm>
            <a:off x="9626138" y="5671226"/>
            <a:ext cx="2085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Paitsi </a:t>
            </a:r>
            <a:r>
              <a:rPr lang="fi-FI" dirty="0" err="1">
                <a:solidFill>
                  <a:srgbClr val="FF0000"/>
                </a:solidFill>
              </a:rPr>
              <a:t>Candida</a:t>
            </a:r>
            <a:r>
              <a:rPr lang="fi-FI" dirty="0">
                <a:solidFill>
                  <a:srgbClr val="FF0000"/>
                </a:solidFill>
              </a:rPr>
              <a:t> </a:t>
            </a:r>
            <a:r>
              <a:rPr lang="fi-FI" dirty="0" err="1">
                <a:solidFill>
                  <a:srgbClr val="FF0000"/>
                </a:solidFill>
              </a:rPr>
              <a:t>auris</a:t>
            </a:r>
            <a:r>
              <a:rPr lang="fi-FI" dirty="0">
                <a:solidFill>
                  <a:srgbClr val="FF0000"/>
                </a:solidFill>
              </a:rPr>
              <a:t> –kantaja </a:t>
            </a:r>
          </a:p>
        </p:txBody>
      </p:sp>
      <p:sp>
        <p:nvSpPr>
          <p:cNvPr id="5" name="Nuoli vasemmalle 4"/>
          <p:cNvSpPr/>
          <p:nvPr/>
        </p:nvSpPr>
        <p:spPr>
          <a:xfrm>
            <a:off x="9626139" y="5212080"/>
            <a:ext cx="864524" cy="207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9966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547146"/>
            <a:ext cx="8453958" cy="5841112"/>
          </a:xfrm>
          <a:prstGeom prst="rect">
            <a:avLst/>
          </a:prstGeom>
        </p:spPr>
      </p:pic>
      <p:sp>
        <p:nvSpPr>
          <p:cNvPr id="2" name="Nuoli vasemmalle 1"/>
          <p:cNvSpPr/>
          <p:nvPr/>
        </p:nvSpPr>
        <p:spPr>
          <a:xfrm>
            <a:off x="9908771" y="2942705"/>
            <a:ext cx="889462" cy="2327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3898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59" y="1138844"/>
            <a:ext cx="9986294" cy="5012575"/>
          </a:xfrm>
          <a:prstGeom prst="rect">
            <a:avLst/>
          </a:prstGeom>
        </p:spPr>
      </p:pic>
      <p:sp>
        <p:nvSpPr>
          <p:cNvPr id="2" name="Nuoli vasemmalle 1"/>
          <p:cNvSpPr/>
          <p:nvPr/>
        </p:nvSpPr>
        <p:spPr>
          <a:xfrm>
            <a:off x="10183091" y="1496290"/>
            <a:ext cx="1005840" cy="266008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10099964" y="2721801"/>
            <a:ext cx="1745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>
                <a:solidFill>
                  <a:srgbClr val="FF0000"/>
                </a:solidFill>
              </a:rPr>
              <a:t>C. </a:t>
            </a:r>
            <a:r>
              <a:rPr lang="fi-FI" dirty="0" err="1">
                <a:solidFill>
                  <a:srgbClr val="FF0000"/>
                </a:solidFill>
              </a:rPr>
              <a:t>a</a:t>
            </a:r>
            <a:r>
              <a:rPr lang="fi-FI" dirty="0" err="1" smtClean="0">
                <a:solidFill>
                  <a:srgbClr val="FF0000"/>
                </a:solidFill>
              </a:rPr>
              <a:t>uris</a:t>
            </a:r>
            <a:r>
              <a:rPr lang="fi-FI" dirty="0" smtClean="0">
                <a:solidFill>
                  <a:srgbClr val="FF0000"/>
                </a:solidFill>
              </a:rPr>
              <a:t> kantaja ruokailee huoneessaan</a:t>
            </a: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59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12" y="831274"/>
            <a:ext cx="8971197" cy="549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79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Moniresistentin mikrobin kantaja pitkäaikaishoidossa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4367564"/>
          </a:xfrm>
        </p:spPr>
        <p:txBody>
          <a:bodyPr anchor="ctr">
            <a:normAutofit/>
          </a:bodyPr>
          <a:lstStyle/>
          <a:p>
            <a:r>
              <a:rPr lang="fi-FI" sz="2000" dirty="0"/>
              <a:t>Tavanomaisia suoliston bakteereja, jotka ovat muuntuneet siten, että pystyvät pilkkomaan tavanomaisia antibiootteja</a:t>
            </a:r>
          </a:p>
          <a:p>
            <a:r>
              <a:rPr lang="fi-FI" sz="2000" dirty="0"/>
              <a:t>Näitä bakteereja esiintyy väestössä johtuen lisääntyneestä matkailusta, antibioottien käytöstä ja ulkomaisista elintarvikkeista</a:t>
            </a:r>
          </a:p>
          <a:p>
            <a:r>
              <a:rPr lang="fi-FI" sz="2000" dirty="0" err="1"/>
              <a:t>Akuuttisairaanhoidosssa</a:t>
            </a:r>
            <a:r>
              <a:rPr lang="fi-FI" sz="2000" dirty="0"/>
              <a:t> nämä voivat olla haitallisia immuunipuutteisille ja hyvin sairaille </a:t>
            </a:r>
            <a:r>
              <a:rPr lang="fi-FI" sz="2000" dirty="0" err="1"/>
              <a:t>sairaille</a:t>
            </a:r>
            <a:r>
              <a:rPr lang="fi-FI" sz="2000" dirty="0"/>
              <a:t> potilaille hoidossa tarvittavien antibioottien vähyyden vuoksi </a:t>
            </a:r>
            <a:r>
              <a:rPr lang="fi-FI" sz="2000" dirty="0" smtClean="0"/>
              <a:t>ja siksi on </a:t>
            </a:r>
            <a:r>
              <a:rPr lang="fi-FI" sz="2000" dirty="0"/>
              <a:t>eri ohjeet </a:t>
            </a:r>
            <a:r>
              <a:rPr lang="fi-FI" sz="2000" dirty="0" smtClean="0"/>
              <a:t>akuuttisairaalassa verrattuna pitkäaikaishoitoon</a:t>
            </a:r>
            <a:endParaRPr lang="fi-FI" sz="2000" dirty="0"/>
          </a:p>
          <a:p>
            <a:r>
              <a:rPr lang="fi-FI" sz="2000" dirty="0"/>
              <a:t>Hoidetaan pääosin tavanomaisin varotoimin, mutta kantaja sijoitetaan yhden hengen huoneeseen, jossa on oma vessa ja suihku</a:t>
            </a:r>
          </a:p>
          <a:p>
            <a:r>
              <a:rPr lang="fi-FI" sz="2000" dirty="0"/>
              <a:t>Ei ole este liikkumiselle yhteisissä tiloissa tai normaalille sosiaaliselle kanssakäymiselle</a:t>
            </a:r>
          </a:p>
          <a:p>
            <a:r>
              <a:rPr lang="fi-FI" sz="2000" dirty="0" err="1"/>
              <a:t>Kantajuudesta</a:t>
            </a:r>
            <a:r>
              <a:rPr lang="fi-FI" sz="2000" dirty="0"/>
              <a:t> ei tarvitse kertoa muille asukkaille tai omaisille</a:t>
            </a:r>
          </a:p>
        </p:txBody>
      </p:sp>
    </p:spTree>
    <p:extLst>
      <p:ext uri="{BB962C8B-B14F-4D97-AF65-F5344CB8AC3E}">
        <p14:creationId xmlns:p14="http://schemas.microsoft.com/office/powerpoint/2010/main" val="401283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Pisaravarotoimet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4036824"/>
          </a:xfrm>
        </p:spPr>
        <p:txBody>
          <a:bodyPr anchor="ctr">
            <a:normAutofit/>
          </a:bodyPr>
          <a:lstStyle/>
          <a:p>
            <a:r>
              <a:rPr lang="fi-FI" sz="2200" dirty="0"/>
              <a:t>Pisaratartunnassa yskiessä, aivastaessa, niistäessä, puhuessa tai toimenpiteissä suuret pisarat (yli 5 </a:t>
            </a:r>
            <a:r>
              <a:rPr lang="fi-FI" sz="2200" dirty="0" err="1"/>
              <a:t>um</a:t>
            </a:r>
            <a:r>
              <a:rPr lang="fi-FI" sz="2200" dirty="0"/>
              <a:t>) joutuvat kohteen limakalvolle tai hengitysteihin</a:t>
            </a:r>
          </a:p>
          <a:p>
            <a:r>
              <a:rPr lang="fi-FI" sz="2200" dirty="0"/>
              <a:t>Pisaratartunnassa tartunnan lähde ja kohde ovat lähellä toisiaan, sillä isot pisarat putoavat melko pian alas, eivätkä lennä 1-2 metriä kauemmas</a:t>
            </a:r>
          </a:p>
          <a:p>
            <a:r>
              <a:rPr lang="fi-FI" sz="2200" dirty="0"/>
              <a:t>Kun potilaalla epäillään tai hänellä on todettu pisaroiden välityksellä leviävä tauti (</a:t>
            </a:r>
            <a:r>
              <a:rPr lang="fi-FI" sz="2200" dirty="0" err="1"/>
              <a:t>esim</a:t>
            </a:r>
            <a:r>
              <a:rPr lang="fi-FI" sz="2200" dirty="0"/>
              <a:t> meningokokkitauti, hinkuyskä, influenssa, covid19)</a:t>
            </a:r>
          </a:p>
          <a:p>
            <a:r>
              <a:rPr lang="fi-FI" sz="2200" dirty="0"/>
              <a:t>Pisaravarotoimien kesto vaihtelee sairaudesta riippuen</a:t>
            </a:r>
          </a:p>
          <a:p>
            <a:r>
              <a:rPr lang="fi-FI" sz="2200" dirty="0"/>
              <a:t>Olennainen ero tavanomaisiin varotoimiin: yhden hengen huone ja lähihoidossa käytetään kirurgista suu-nenäsuojusta, kun etäisyys potilaaseen alle 2 m sekä opastaa potilaalle yskimisetiketti</a:t>
            </a:r>
          </a:p>
          <a:p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1260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ACFF8EE-6F5A-C9FF-D8D6-F5ED28428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Varotoimet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63C6B4-B116-C77A-CCF8-9935A13D6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lnSpcReduction="10000"/>
          </a:bodyPr>
          <a:lstStyle/>
          <a:p>
            <a:r>
              <a:rPr lang="fi-FI" sz="2000" dirty="0"/>
              <a:t>Pyritään estämään mikrobien tarttuminen toisiin potilaisiin, työntekijöihin tai vierailijoihin katkaisemalla tartuntatiet</a:t>
            </a:r>
          </a:p>
          <a:p>
            <a:r>
              <a:rPr lang="fi-FI" sz="2000" dirty="0"/>
              <a:t>Tavanomaiset varotoimet kaikessa potilastyössä, ei voida tietää yksittäisen potilaan tartuttavuutta</a:t>
            </a:r>
          </a:p>
          <a:p>
            <a:r>
              <a:rPr lang="fi-FI" sz="2000" dirty="0"/>
              <a:t>Henkilökunnan perehdytys, riittävät resurssit suojainten hankintaan, riittävä koulutetun henkilökunnan määrä, asianmukaiset tilat ja riittävä infektioiden torjuntaan perehtynyt henkilöstö</a:t>
            </a:r>
          </a:p>
          <a:p>
            <a:r>
              <a:rPr lang="fi-FI" sz="2000" dirty="0"/>
              <a:t>varotoimet vaatii tilajärjestelyjä, ylimääräisiä välineitä ja usein myös lisähenkilökuntaa (tai vähemmän potilaita)                     pyrittävä riittäviin muttei liiallisiin varotoimiin</a:t>
            </a:r>
          </a:p>
          <a:p>
            <a:r>
              <a:rPr lang="fi-FI" sz="2000" dirty="0"/>
              <a:t>Varotoimet eivät saa estää potilaan tarvitsemaa hoitoa ja tutkimuksia</a:t>
            </a:r>
          </a:p>
          <a:p>
            <a:r>
              <a:rPr lang="fi-FI" sz="2000" dirty="0"/>
              <a:t>Aseptisten työtapojen on toteuduttava kaikissa varotoimiluokissa</a:t>
            </a:r>
          </a:p>
          <a:p>
            <a:endParaRPr lang="fi-FI" sz="1700" dirty="0"/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47384206-E7A0-F674-4278-0F0ADE1DF2DA}"/>
              </a:ext>
            </a:extLst>
          </p:cNvPr>
          <p:cNvSpPr/>
          <p:nvPr/>
        </p:nvSpPr>
        <p:spPr>
          <a:xfrm>
            <a:off x="4142792" y="4795935"/>
            <a:ext cx="662473" cy="2332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7009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97" y="389107"/>
            <a:ext cx="9225593" cy="6146402"/>
          </a:xfrm>
          <a:prstGeom prst="rect">
            <a:avLst/>
          </a:prstGeom>
        </p:spPr>
      </p:pic>
      <p:sp>
        <p:nvSpPr>
          <p:cNvPr id="3" name="Nuoli vasemmalle 2"/>
          <p:cNvSpPr/>
          <p:nvPr/>
        </p:nvSpPr>
        <p:spPr>
          <a:xfrm>
            <a:off x="10589176" y="5829345"/>
            <a:ext cx="906087" cy="257694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3473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oli: Vasen 3">
            <a:extLst>
              <a:ext uri="{FF2B5EF4-FFF2-40B4-BE49-F238E27FC236}">
                <a16:creationId xmlns:a16="http://schemas.microsoft.com/office/drawing/2014/main" id="{DB614789-56AB-4AF0-6542-80EC4BAEECD2}"/>
              </a:ext>
            </a:extLst>
          </p:cNvPr>
          <p:cNvSpPr/>
          <p:nvPr/>
        </p:nvSpPr>
        <p:spPr>
          <a:xfrm>
            <a:off x="10317333" y="3320933"/>
            <a:ext cx="933855" cy="321013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989" y="939337"/>
            <a:ext cx="8421878" cy="476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4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uoli: Vasen 4">
            <a:extLst>
              <a:ext uri="{FF2B5EF4-FFF2-40B4-BE49-F238E27FC236}">
                <a16:creationId xmlns:a16="http://schemas.microsoft.com/office/drawing/2014/main" id="{B9DA30DD-26A0-7884-56E6-030FAE334F9B}"/>
              </a:ext>
            </a:extLst>
          </p:cNvPr>
          <p:cNvSpPr/>
          <p:nvPr/>
        </p:nvSpPr>
        <p:spPr>
          <a:xfrm>
            <a:off x="10793227" y="1390431"/>
            <a:ext cx="775036" cy="270588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326" y="1238596"/>
            <a:ext cx="9193347" cy="43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108" y="864524"/>
            <a:ext cx="8794431" cy="51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4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C8BD75-D773-12A2-F9D9-383B3973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Ilmavarotoimet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D251D6-541E-5554-BD4D-F581DE74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 fontScale="92500" lnSpcReduction="10000"/>
          </a:bodyPr>
          <a:lstStyle/>
          <a:p>
            <a:r>
              <a:rPr lang="fi-FI" sz="2400" dirty="0"/>
              <a:t>Sairauksissa, joissa aiheuttajat leviävät ilmassa kauas pienten (alle 5 </a:t>
            </a:r>
            <a:r>
              <a:rPr lang="fi-FI" sz="2400" dirty="0" err="1"/>
              <a:t>um</a:t>
            </a:r>
            <a:r>
              <a:rPr lang="fi-FI" sz="2400" dirty="0"/>
              <a:t>) partikkeleiden välityksellä (yskiessä, aivastaessa, aerosolia tuottavissa toimenpiteissä) – hlökunnan tartunta mahdollinen hengitysteiden kautta</a:t>
            </a:r>
          </a:p>
          <a:p>
            <a:r>
              <a:rPr lang="fi-FI" sz="2400" dirty="0"/>
              <a:t>Alipaineistettu potilashuone</a:t>
            </a:r>
          </a:p>
          <a:p>
            <a:r>
              <a:rPr lang="fi-FI" sz="2400" dirty="0"/>
              <a:t>Aina FFP3-luokan hengityksen suojain – hyötyä vain oikein käytettynä</a:t>
            </a:r>
          </a:p>
          <a:p>
            <a:r>
              <a:rPr lang="fi-FI" sz="2400" dirty="0"/>
              <a:t>Epäilty tai todettu keuhko- tai </a:t>
            </a:r>
            <a:r>
              <a:rPr lang="fi-FI" sz="2400" dirty="0" err="1"/>
              <a:t>larynxtuberkuloosi</a:t>
            </a:r>
            <a:r>
              <a:rPr lang="fi-FI" sz="2400" dirty="0"/>
              <a:t>, jos yskökset on värjäyspositiiviset, laaja-alainen tai </a:t>
            </a:r>
            <a:r>
              <a:rPr lang="fi-FI" sz="2400" dirty="0" err="1"/>
              <a:t>kavitoiva</a:t>
            </a:r>
            <a:r>
              <a:rPr lang="fi-FI" sz="2400" dirty="0"/>
              <a:t> keuhkotuberkuloosi, epäily lääkeresistentistä keuhkotuberkuloosista; hengitysteiden ulkopuolinen tuberkuloosi, jos tautipesäkettä käsitellään siten, että muodostuu aerosolia</a:t>
            </a:r>
          </a:p>
          <a:p>
            <a:r>
              <a:rPr lang="fi-FI" sz="2400" dirty="0"/>
              <a:t>Ilma- ja kosketusvarotoimet: vesirokko, yleistynyt tai immuunipuutteisen potilaan vyöruusu, tuhkarokko, lintuinfluenssa, SARS, MERS, verenvuotokuumeet </a:t>
            </a:r>
          </a:p>
        </p:txBody>
      </p:sp>
    </p:spTree>
    <p:extLst>
      <p:ext uri="{BB962C8B-B14F-4D97-AF65-F5344CB8AC3E}">
        <p14:creationId xmlns:p14="http://schemas.microsoft.com/office/powerpoint/2010/main" val="12920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oli: Vasen 3">
            <a:extLst>
              <a:ext uri="{FF2B5EF4-FFF2-40B4-BE49-F238E27FC236}">
                <a16:creationId xmlns:a16="http://schemas.microsoft.com/office/drawing/2014/main" id="{16BD6A2E-0B4E-8EF7-832E-46A9F95602DE}"/>
              </a:ext>
            </a:extLst>
          </p:cNvPr>
          <p:cNvSpPr/>
          <p:nvPr/>
        </p:nvSpPr>
        <p:spPr>
          <a:xfrm>
            <a:off x="9812030" y="1435406"/>
            <a:ext cx="985671" cy="315573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Nuoli: Vasen 4">
            <a:extLst>
              <a:ext uri="{FF2B5EF4-FFF2-40B4-BE49-F238E27FC236}">
                <a16:creationId xmlns:a16="http://schemas.microsoft.com/office/drawing/2014/main" id="{80216646-D7A3-4ACF-DF35-7CF31886FF02}"/>
              </a:ext>
            </a:extLst>
          </p:cNvPr>
          <p:cNvSpPr/>
          <p:nvPr/>
        </p:nvSpPr>
        <p:spPr>
          <a:xfrm>
            <a:off x="9721306" y="5880152"/>
            <a:ext cx="1076395" cy="315573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016" y="650496"/>
            <a:ext cx="6725589" cy="583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78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oli: Vasen 5">
            <a:extLst>
              <a:ext uri="{FF2B5EF4-FFF2-40B4-BE49-F238E27FC236}">
                <a16:creationId xmlns:a16="http://schemas.microsoft.com/office/drawing/2014/main" id="{31810289-A968-BFE4-3578-9250D5F4D96C}"/>
              </a:ext>
            </a:extLst>
          </p:cNvPr>
          <p:cNvSpPr/>
          <p:nvPr/>
        </p:nvSpPr>
        <p:spPr>
          <a:xfrm>
            <a:off x="10311319" y="4056434"/>
            <a:ext cx="982494" cy="272375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Nuoli: Vasen 6">
            <a:extLst>
              <a:ext uri="{FF2B5EF4-FFF2-40B4-BE49-F238E27FC236}">
                <a16:creationId xmlns:a16="http://schemas.microsoft.com/office/drawing/2014/main" id="{5FFA5590-2B86-B11C-9F21-B00AC8888AC6}"/>
              </a:ext>
            </a:extLst>
          </p:cNvPr>
          <p:cNvSpPr/>
          <p:nvPr/>
        </p:nvSpPr>
        <p:spPr>
          <a:xfrm>
            <a:off x="10311319" y="4857686"/>
            <a:ext cx="982494" cy="272375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73" y="1015613"/>
            <a:ext cx="7641106" cy="47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16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oli: Vasen 3">
            <a:extLst>
              <a:ext uri="{FF2B5EF4-FFF2-40B4-BE49-F238E27FC236}">
                <a16:creationId xmlns:a16="http://schemas.microsoft.com/office/drawing/2014/main" id="{A06A1833-DA9E-BD9A-908C-20CD0BE73FB1}"/>
              </a:ext>
            </a:extLst>
          </p:cNvPr>
          <p:cNvSpPr/>
          <p:nvPr/>
        </p:nvSpPr>
        <p:spPr>
          <a:xfrm>
            <a:off x="10087583" y="1128409"/>
            <a:ext cx="914400" cy="282102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Nuoli: Vasen 4">
            <a:extLst>
              <a:ext uri="{FF2B5EF4-FFF2-40B4-BE49-F238E27FC236}">
                <a16:creationId xmlns:a16="http://schemas.microsoft.com/office/drawing/2014/main" id="{88F72B1E-C1BC-E89F-0A78-125FBC47A992}"/>
              </a:ext>
            </a:extLst>
          </p:cNvPr>
          <p:cNvSpPr/>
          <p:nvPr/>
        </p:nvSpPr>
        <p:spPr>
          <a:xfrm>
            <a:off x="10087583" y="1987420"/>
            <a:ext cx="914400" cy="282102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: Vasen 5">
            <a:extLst>
              <a:ext uri="{FF2B5EF4-FFF2-40B4-BE49-F238E27FC236}">
                <a16:creationId xmlns:a16="http://schemas.microsoft.com/office/drawing/2014/main" id="{7D5FA3AB-407A-0666-6DF5-AA4BCAF8C785}"/>
              </a:ext>
            </a:extLst>
          </p:cNvPr>
          <p:cNvSpPr/>
          <p:nvPr/>
        </p:nvSpPr>
        <p:spPr>
          <a:xfrm>
            <a:off x="10087583" y="3181739"/>
            <a:ext cx="914400" cy="247261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90" y="761102"/>
            <a:ext cx="7991621" cy="533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45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203" y="1812174"/>
            <a:ext cx="7902428" cy="311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72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" y="365606"/>
            <a:ext cx="5771855" cy="325846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579" y="2891106"/>
            <a:ext cx="5409951" cy="3768125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1184366" y="4676503"/>
            <a:ext cx="4763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/>
              <a:t>FFP2/FFP3 –luokan hengityksensuojaimen pukeminen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70661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8039"/>
          </a:xfrm>
        </p:spPr>
        <p:txBody>
          <a:bodyPr/>
          <a:lstStyle/>
          <a:p>
            <a:pPr algn="ctr"/>
            <a:r>
              <a:rPr lang="fi-FI" dirty="0"/>
              <a:t>Mistä löytyy?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6761" y="1471353"/>
            <a:ext cx="7521693" cy="3798916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2985277" y="5478088"/>
            <a:ext cx="6221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smtClean="0">
                <a:hlinkClick r:id="rId3"/>
              </a:rPr>
              <a:t>www.ppshp.fi</a:t>
            </a:r>
            <a:endParaRPr lang="fi-FI" sz="3600" smtClean="0"/>
          </a:p>
          <a:p>
            <a:pPr algn="ctr"/>
            <a:endParaRPr lang="fi-FI" sz="3600" dirty="0"/>
          </a:p>
        </p:txBody>
      </p:sp>
      <p:sp>
        <p:nvSpPr>
          <p:cNvPr id="8" name="Ellipsi 7"/>
          <p:cNvSpPr/>
          <p:nvPr/>
        </p:nvSpPr>
        <p:spPr>
          <a:xfrm>
            <a:off x="4236865" y="1620983"/>
            <a:ext cx="656706" cy="5320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9996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C8BD75-D773-12A2-F9D9-383B3973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 dirty="0" smtClean="0">
                <a:solidFill>
                  <a:srgbClr val="FFFFFF"/>
                </a:solidFill>
              </a:rPr>
              <a:t>Covid19-potilaan/epäilyn varotoimiohjeet osastohoidossa</a:t>
            </a:r>
            <a:endParaRPr lang="fi-FI" sz="4000" dirty="0">
              <a:solidFill>
                <a:srgbClr val="FFFFFF"/>
              </a:solidFill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005" y="2341848"/>
            <a:ext cx="7482848" cy="43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9C8BD75-D773-12A2-F9D9-383B39733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 dirty="0" smtClean="0">
                <a:solidFill>
                  <a:srgbClr val="FFFFFF"/>
                </a:solidFill>
              </a:rPr>
              <a:t>Influenssapotilaan kosketus- ja pisaravarotoimet osastohoidossa</a:t>
            </a:r>
            <a:endParaRPr lang="fi-FI" sz="4000" dirty="0">
              <a:solidFill>
                <a:srgbClr val="FFFFFF"/>
              </a:solidFill>
            </a:endParaRP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207" y="3341716"/>
            <a:ext cx="9278885" cy="21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 dirty="0" smtClean="0">
                <a:solidFill>
                  <a:srgbClr val="FFFFFF"/>
                </a:solidFill>
              </a:rPr>
              <a:t>Suojavarotoimet</a:t>
            </a:r>
            <a:endParaRPr lang="fi-FI" sz="4000" dirty="0">
              <a:solidFill>
                <a:srgbClr val="FFFFFF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fi-FI" sz="2000" dirty="0" err="1" smtClean="0"/>
              <a:t>Neutropeniset</a:t>
            </a:r>
            <a:r>
              <a:rPr lang="fi-FI" sz="2000" dirty="0" smtClean="0"/>
              <a:t> potilaat, sytostaatteja saavat hematologiset ja onkologiset potilaat (hoitava lääkäri arvioi tarpeen)</a:t>
            </a:r>
            <a:endParaRPr lang="fi-FI" sz="2000" dirty="0"/>
          </a:p>
          <a:p>
            <a:r>
              <a:rPr lang="fi-FI" sz="2000" dirty="0" smtClean="0"/>
              <a:t>Vähintään oma huone, jossa wc ja suihku; mielellään sulkutilalla varustettu ylipaineistettu HEPA-suodattimella varustettu huone</a:t>
            </a:r>
          </a:p>
          <a:p>
            <a:r>
              <a:rPr lang="fi-FI" sz="2000" dirty="0" smtClean="0"/>
              <a:t>Ei </a:t>
            </a:r>
            <a:r>
              <a:rPr lang="fi-FI" sz="2000" dirty="0" err="1" smtClean="0"/>
              <a:t>leikko</a:t>
            </a:r>
            <a:r>
              <a:rPr lang="fi-FI" sz="2000" dirty="0" smtClean="0"/>
              <a:t>- tai kuivakukkia, ei ruukkukasveja</a:t>
            </a:r>
          </a:p>
          <a:p>
            <a:r>
              <a:rPr lang="fi-FI" sz="2000" dirty="0" smtClean="0"/>
              <a:t>Vähämikrobinen ruokavalio ts. vain kuumennettuja ruokia (ei tuoresalaatteja, ei pastöroimattomia mehuja, ei kuumentamattomia marjoja, ei kuorimattomia hedelmiä tai kasviksia, ei pähkinöitä, ei tuorejuustoja</a:t>
            </a:r>
          </a:p>
          <a:p>
            <a:r>
              <a:rPr lang="fi-FI" sz="2000" dirty="0" smtClean="0"/>
              <a:t>Hoitavalla henkilökunnalla ja vierailijoilla ei saa olla akuuttia infektiota</a:t>
            </a:r>
          </a:p>
          <a:p>
            <a:r>
              <a:rPr lang="fi-FI" sz="2000" dirty="0" smtClean="0"/>
              <a:t>Käsihuuhteen ja suojainten käyttö kuten tavanomaisissa varotoimissa</a:t>
            </a:r>
          </a:p>
        </p:txBody>
      </p:sp>
    </p:spTree>
    <p:extLst>
      <p:ext uri="{BB962C8B-B14F-4D97-AF65-F5344CB8AC3E}">
        <p14:creationId xmlns:p14="http://schemas.microsoft.com/office/powerpoint/2010/main" val="3568544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A54D5BD-CD16-5FCC-465E-44B4D9561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fi-FI" sz="6000">
                <a:solidFill>
                  <a:schemeClr val="bg1"/>
                </a:solidFill>
              </a:rPr>
              <a:t>Potilaan informointi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F7E1D2A3-75AD-3FAF-74D8-44613D2550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33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0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0767" y="365125"/>
            <a:ext cx="5022208" cy="628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20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1A85A70-C375-5305-4E0D-26ACE8E7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Käsidesinfektio</a:t>
            </a:r>
          </a:p>
        </p:txBody>
      </p:sp>
      <p:graphicFrame>
        <p:nvGraphicFramePr>
          <p:cNvPr id="61" name="Sisällön paikkamerkki 2">
            <a:extLst>
              <a:ext uri="{FF2B5EF4-FFF2-40B4-BE49-F238E27FC236}">
                <a16:creationId xmlns:a16="http://schemas.microsoft.com/office/drawing/2014/main" id="{837DEE97-38F2-61D9-3629-DF6EDB8914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67624" y="2490436"/>
          <a:ext cx="9708995" cy="3567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2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6EE4FD-480F-42A5-9FEB-DA630457CF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187062F-BE14-42FC-B06A-607DB23849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8" y="1766812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731FE21B-2A45-4BF5-8B03-E123419887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42689" y="1423780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2DC5A94D-79ED-48F5-9DC5-96CBB507CE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3" y="1239381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93A3D4BE-AF25-4F9A-9C29-1145CCE24A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1183242" y="1230651"/>
            <a:ext cx="1020865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FCAEFA7-D007-C40C-9AC2-BD850CD08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997" y="1607809"/>
            <a:ext cx="9236026" cy="2876680"/>
          </a:xfrm>
        </p:spPr>
        <p:txBody>
          <a:bodyPr anchor="b">
            <a:normAutofit/>
          </a:bodyPr>
          <a:lstStyle/>
          <a:p>
            <a:r>
              <a:rPr lang="fi-FI" sz="6600" dirty="0">
                <a:solidFill>
                  <a:srgbClr val="FFFFFF"/>
                </a:solidFill>
              </a:rPr>
              <a:t>Kiitos.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5448304-5D03-B9AB-585A-0E61FAB384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7499" y="4810308"/>
            <a:ext cx="9003022" cy="1076551"/>
          </a:xfrm>
        </p:spPr>
        <p:txBody>
          <a:bodyPr>
            <a:normAutofit/>
          </a:bodyPr>
          <a:lstStyle/>
          <a:p>
            <a:pPr algn="l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05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90" y="468467"/>
            <a:ext cx="5386182" cy="4106706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968" y="1975258"/>
            <a:ext cx="6019708" cy="4294849"/>
          </a:xfrm>
          <a:prstGeom prst="rect">
            <a:avLst/>
          </a:prstGeom>
        </p:spPr>
      </p:pic>
      <p:sp>
        <p:nvSpPr>
          <p:cNvPr id="8" name="Ellipsi 7"/>
          <p:cNvSpPr/>
          <p:nvPr/>
        </p:nvSpPr>
        <p:spPr>
          <a:xfrm>
            <a:off x="1363377" y="1655545"/>
            <a:ext cx="1405289" cy="3197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4066697" y="1420765"/>
            <a:ext cx="1232034" cy="31178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6660682" y="4735630"/>
            <a:ext cx="4735629" cy="1867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846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013" y="398681"/>
            <a:ext cx="8186638" cy="596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9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Varotoimiluokat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67624" y="3192087"/>
            <a:ext cx="9708995" cy="3383279"/>
          </a:xfrm>
        </p:spPr>
        <p:txBody>
          <a:bodyPr anchor="ctr">
            <a:normAutofit fontScale="92500" lnSpcReduction="10000"/>
          </a:bodyPr>
          <a:lstStyle/>
          <a:p>
            <a:r>
              <a:rPr lang="fi-FI" sz="2000" dirty="0"/>
              <a:t>Tavanomaiset varotoimet</a:t>
            </a:r>
          </a:p>
          <a:p>
            <a:r>
              <a:rPr lang="fi-FI" sz="2000" dirty="0"/>
              <a:t>Kosketusvarotoimet</a:t>
            </a:r>
          </a:p>
          <a:p>
            <a:r>
              <a:rPr lang="fi-FI" sz="2000" dirty="0"/>
              <a:t>Pisaravarotoimet</a:t>
            </a:r>
          </a:p>
          <a:p>
            <a:r>
              <a:rPr lang="fi-FI" sz="2000" dirty="0"/>
              <a:t>Ilmavarotoimet</a:t>
            </a:r>
          </a:p>
          <a:p>
            <a:r>
              <a:rPr lang="fi-FI" sz="2000" dirty="0"/>
              <a:t>(Suojavarotoimet)</a:t>
            </a:r>
          </a:p>
          <a:p>
            <a:endParaRPr lang="fi-FI" sz="2000" dirty="0"/>
          </a:p>
          <a:p>
            <a:r>
              <a:rPr lang="fi-FI" sz="2000" dirty="0"/>
              <a:t>Eri varotoimia edellyttävien tautien </a:t>
            </a:r>
            <a:r>
              <a:rPr lang="fi-FI" sz="2000" dirty="0" smtClean="0"/>
              <a:t>luettelo (Infektiosairauksissa tarvittavat varotoimet sairaalahoidossa), </a:t>
            </a:r>
            <a:r>
              <a:rPr lang="fi-FI" sz="2000" dirty="0"/>
              <a:t>sisältää myös oirekuvia ilman </a:t>
            </a:r>
            <a:r>
              <a:rPr lang="fi-FI" sz="2000" dirty="0" err="1"/>
              <a:t>sepsifistä</a:t>
            </a:r>
            <a:r>
              <a:rPr lang="fi-FI" sz="2000" dirty="0"/>
              <a:t> diagnoosia – ei tarvitse muistaa joka taudin edellyttämää varotoimiluokkaa ulkoa </a:t>
            </a:r>
            <a:endParaRPr lang="fi-FI" sz="2000" dirty="0" smtClean="0"/>
          </a:p>
          <a:p>
            <a:r>
              <a:rPr lang="fi-FI" sz="2000" dirty="0" smtClean="0"/>
              <a:t>Tarttuvat taudit ja raskaana oleva työntekijä -ohje</a:t>
            </a:r>
            <a:endParaRPr lang="fi-FI" sz="2000" dirty="0"/>
          </a:p>
          <a:p>
            <a:endParaRPr lang="fi-FI" sz="2000" dirty="0"/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40409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1FF1AA63-05FD-F16C-45EB-86D9D4327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430" y="418821"/>
            <a:ext cx="8822987" cy="599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3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</a:rPr>
              <a:t>Tavanomaiset varotoimet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fi-FI" sz="2400"/>
              <a:t>Infektioiden torjunnan perustaso eli hyvät hoitokäytännöt mikrobien tartuntateiden katkaisemiseksi kaikissa sosiaali- ja terveydenhuollon asiakkaiden hoidossa ja hoivassa</a:t>
            </a:r>
          </a:p>
          <a:p>
            <a:r>
              <a:rPr lang="fi-FI" sz="2400"/>
              <a:t>Pyritään estämään mikrobien siirtymistä työntekijästä potilaaseen, potilaasta tai lähiympäristöstä työntekijään ja edelleen työntekijän käsien välityksellä toisiin potilaisiin</a:t>
            </a:r>
          </a:p>
          <a:p>
            <a:r>
              <a:rPr lang="fi-FI" sz="2400"/>
              <a:t>Perustuvat hyvään käsihygieniaan, tarvittavien suojainten käyttöön ja oikeisiin työtapoihin mukaan lukien pisto- ja viiltovahinkojen esto sekä oikea yskimisetiketti </a:t>
            </a:r>
          </a:p>
          <a:p>
            <a:pPr marL="0" indent="0">
              <a:buNone/>
            </a:pP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287034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43" y="404261"/>
            <a:ext cx="8957420" cy="6061500"/>
          </a:xfrm>
          <a:prstGeom prst="rect">
            <a:avLst/>
          </a:prstGeom>
        </p:spPr>
      </p:pic>
      <p:sp>
        <p:nvSpPr>
          <p:cNvPr id="3" name="Nuoli vasemmalle 2"/>
          <p:cNvSpPr/>
          <p:nvPr/>
        </p:nvSpPr>
        <p:spPr>
          <a:xfrm>
            <a:off x="10282844" y="4555375"/>
            <a:ext cx="764771" cy="232756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</a:endParaRPr>
          </a:p>
        </p:txBody>
      </p:sp>
      <p:sp>
        <p:nvSpPr>
          <p:cNvPr id="4" name="Nuoli vasemmalle 3"/>
          <p:cNvSpPr/>
          <p:nvPr/>
        </p:nvSpPr>
        <p:spPr>
          <a:xfrm>
            <a:off x="10282844" y="5311834"/>
            <a:ext cx="764771" cy="232756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Nuoli vasemmalle 4"/>
          <p:cNvSpPr/>
          <p:nvPr/>
        </p:nvSpPr>
        <p:spPr>
          <a:xfrm>
            <a:off x="10282844" y="6143105"/>
            <a:ext cx="764771" cy="182880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0807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oulutusmateriaali (sisältötyyppi)" ma:contentTypeID="0x010100E993358E494F344F8D6048E76D09AF020A007628AA875F93584E8BFB272C4723E035" ma:contentTypeVersion="51" ma:contentTypeDescription="" ma:contentTypeScope="" ma:versionID="fee0b32b84501a1df71a203b3c0e9127">
  <xsd:schema xmlns:xsd="http://www.w3.org/2001/XMLSchema" xmlns:xs="http://www.w3.org/2001/XMLSchema" xmlns:p="http://schemas.microsoft.com/office/2006/metadata/properties" xmlns:ns1="http://schemas.microsoft.com/sharepoint/v3" xmlns:ns2="0af04246-5dcb-4e38-b8a1-4adaeb368127" xmlns:ns3="d3e50268-7799-48af-83c3-9a9b063078bc" targetNamespace="http://schemas.microsoft.com/office/2006/metadata/properties" ma:root="true" ma:fieldsID="fc8b51723abb5303373fe25b6c52d7fc" ns1:_="" ns2:_="" ns3:_="">
    <xsd:import namespace="http://schemas.microsoft.com/sharepoint/v3"/>
    <xsd:import namespace="0af04246-5dcb-4e38-b8a1-4adaeb368127"/>
    <xsd:import namespace="d3e50268-7799-48af-83c3-9a9b063078bc"/>
    <xsd:element name="properties">
      <xsd:complexType>
        <xsd:sequence>
          <xsd:element name="documentManagement">
            <xsd:complexType>
              <xsd:all>
                <xsd:element ref="ns2:Erittäin_x0020_tärkeä_x002c__x0020__x0020_kriittinen_x0020_tai_x0020_päivystysdokumentti" minOccurs="0"/>
                <xsd:element ref="ns2:Dokumentin_x0020_sisällöstä_x0020_vastaava_x0028_t_x0029__x0020__x002f__x0020_asiantuntija_x0028_t_x0029_"/>
                <xsd:element ref="ns2:Dokumjentin_x0020_hyväksyjä"/>
                <xsd:element ref="ns2:Turvallisuustietoisku" minOccurs="0"/>
                <xsd:element ref="ns1:Language" minOccurs="0"/>
                <xsd:element ref="ns3:Julkaise_x0020_extranetissa" minOccurs="0"/>
                <xsd:element ref="ns3:Julkaise_x0020_internetissä" minOccurs="0"/>
                <xsd:element ref="ns3:Julkaise_x0020_intranetissa" minOccurs="0"/>
                <xsd:element ref="ns3:cd9fa66b05f24776892a63c6fb772e2f" minOccurs="0"/>
                <xsd:element ref="ns3:n20b6b3d9a8f4638937a9d1d1dec5738" minOccurs="0"/>
                <xsd:element ref="ns3:ab42df24dbb04f55bc336c85f92eff00" minOccurs="0"/>
                <xsd:element ref="ns3:_dlc_DocId" minOccurs="0"/>
                <xsd:element ref="ns3:_dlc_DocIdUrl" minOccurs="0"/>
                <xsd:element ref="ns3:_dlc_DocIdPersistId" minOccurs="0"/>
                <xsd:element ref="ns3:p1983d610e0d4731a3788cc4c5855e1b" minOccurs="0"/>
                <xsd:element ref="ns3:TaxCatchAll" minOccurs="0"/>
                <xsd:element ref="ns3:n8b7dceb557a4bd5a6f48e1feceef73f" minOccurs="0"/>
                <xsd:element ref="ns2:Koulutuksen_x0020_ajankohta" minOccurs="0"/>
                <xsd:element ref="ns3:TaxCatchAllLabel" minOccurs="0"/>
                <xsd:element ref="ns3:dcbcdd319c9d484f9dc5161892e5c0c3" minOccurs="0"/>
                <xsd:element ref="ns3:bad6acabb1c24909a1a688c49f883f4d" minOccurs="0"/>
                <xsd:element ref="ns3:Julkaistu_x0020_internetiin" minOccurs="0"/>
                <xsd:element ref="ns3:Julkaistu_x0020_intranetiin" minOccurs="0"/>
                <xsd:element ref="ns3:Julkisuus"/>
                <xsd:element ref="ns3:Viittaus_x0020_aiempaan_x0020_dokumentaatioon" minOccurs="0"/>
                <xsd:element ref="ns3:DokumenttienJarjestysnro" minOccurs="0"/>
                <xsd:element ref="ns3:p29133bec810493ea0a0db9a40008070" minOccurs="0"/>
                <xsd:element ref="ns3:dcbfe2a265e14726b4e3bf442009874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2" nillable="true" ma:displayName="Kieli" ma:default="Finnish (Finland)" ma:format="Dropdown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f04246-5dcb-4e38-b8a1-4adaeb368127" elementFormDefault="qualified">
    <xsd:import namespace="http://schemas.microsoft.com/office/2006/documentManagement/types"/>
    <xsd:import namespace="http://schemas.microsoft.com/office/infopath/2007/PartnerControls"/>
    <xsd:element name="Erittäin_x0020_tärkeä_x002c__x0020__x0020_kriittinen_x0020_tai_x0020_päivystysdokumentti" ma:index="6" nillable="true" ma:displayName="Erittäin tärkeä,  kriittinen tai päivystyksellinen dokumentti" ma:default="0" ma:description="Valitse 'Kyllä' jos tämä dokumentti on potilaan hoidossa tai muussa toiminnassa erityisen tärkeä dokumentti." ma:internalName="Eritt_x00e4_in_x0020_t_x00e4_rke_x00e4__x002C__x0020__x0020_kriittinen_x0020_tai_x0020_p_x00e4_ivystysdokumentti">
      <xsd:simpleType>
        <xsd:restriction base="dms:Boolean"/>
      </xsd:simpleType>
    </xsd:element>
    <xsd:element name="Dokumentin_x0020_sisällöstä_x0020_vastaava_x0028_t_x0029__x0020__x002f__x0020_asiantuntija_x0028_t_x0029_" ma:index="9" ma:displayName="Dokumentin sisällöstä vastaava(t) / asiantuntija(t) + intraan tallentaja" ma:description="" ma:list="UserInfo" ma:SharePointGroup="0" ma:internalName="Dokumentin_x0020_sis_x00e4_ll_x00f6_st_x00e4__x0020_vastaava_x0028_t_x0029__x0020__x002F__x0020_asiantuntija_x0028_t_x0029_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jentin_x0020_hyväksyjä" ma:index="10" ma:displayName="Dokumentin hyväksyjä(t)" ma:description="" ma:list="UserInfo" ma:SharePointGroup="0" ma:internalName="Dokumjentin_x0020_hyv_x00e4_ksyj_x00e4_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urvallisuustietoisku" ma:index="11" nillable="true" ma:displayName="Turvallisuustietoisku" ma:default="0" ma:description="Valitse tämä, jos haluat dokumentin myös turvallisuustietoiskuksi" ma:internalName="Turvallisuustietoisku">
      <xsd:simpleType>
        <xsd:restriction base="dms:Boolean"/>
      </xsd:simpleType>
    </xsd:element>
    <xsd:element name="Koulutuksen_x0020_ajankohta" ma:index="30" nillable="true" ma:displayName="Koulutuksen ajankohta" ma:description="" ma:format="DateTime" ma:internalName="Koulutuksen_x0020_ajankoh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e50268-7799-48af-83c3-9a9b063078bc" elementFormDefault="qualified">
    <xsd:import namespace="http://schemas.microsoft.com/office/2006/documentManagement/types"/>
    <xsd:import namespace="http://schemas.microsoft.com/office/infopath/2007/PartnerControls"/>
    <xsd:element name="Julkaise_x0020_extranetissa" ma:index="13" nillable="true" ma:displayName="Julkaise extranetissa" ma:default="0" ma:internalName="Julkaise_x0020_extranetissa" ma:readOnly="false">
      <xsd:simpleType>
        <xsd:restriction base="dms:Boolean"/>
      </xsd:simpleType>
    </xsd:element>
    <xsd:element name="Julkaise_x0020_internetissä" ma:index="14" nillable="true" ma:displayName="Julkaise internetissä" ma:default="0" ma:internalName="Julkaise_x0020_internetiss_x00e4_">
      <xsd:simpleType>
        <xsd:restriction base="dms:Boolean"/>
      </xsd:simpleType>
    </xsd:element>
    <xsd:element name="Julkaise_x0020_intranetissa" ma:index="15" nillable="true" ma:displayName="Julkaise intranetissa" ma:default="1" ma:internalName="Julkaise_x0020_intranetissa">
      <xsd:simpleType>
        <xsd:restriction base="dms:Boolean"/>
      </xsd:simpleType>
    </xsd:element>
    <xsd:element name="cd9fa66b05f24776892a63c6fb772e2f" ma:index="17" ma:taxonomy="true" ma:internalName="cd9fa66b05f24776892a63c6fb772e2f" ma:taxonomyFieldName="Kohde_x002d__x0020__x002F__x0020_ty_x00f6_ntekij_x00e4_ryhm_x00e4_" ma:displayName="Kohde- / työntekijäryhmä" ma:readOnly="false" ma:fieldId="{cd9fa66b-05f2-4776-892a-63c6fb772e2f}" ma:sspId="fe7d6957-b623-48c5-941b-77be73948d87" ma:termSetId="92437ae2-e411-4fd9-8f78-058c0c7750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20b6b3d9a8f4638937a9d1d1dec5738" ma:index="20" ma:taxonomy="true" ma:internalName="n20b6b3d9a8f4638937a9d1d1dec5738" ma:taxonomyFieldName="Toiminnanohjausk_x00e4_sikirja" ma:displayName="Toimintakäsikirja" ma:default="" ma:fieldId="{720b6b3d-9a8f-4638-937a-9d1d1dec5738}" ma:sspId="fe7d6957-b623-48c5-941b-77be73948d87" ma:termSetId="b2a76c15-59d3-4770-9e61-030b81c17d0b" ma:anchorId="7a0b9d1c-55f5-4e60-a6b2-f4f552b9e672" ma:open="false" ma:isKeyword="false">
      <xsd:complexType>
        <xsd:sequence>
          <xsd:element ref="pc:Terms" minOccurs="0" maxOccurs="1"/>
        </xsd:sequence>
      </xsd:complexType>
    </xsd:element>
    <xsd:element name="ab42df24dbb04f55bc336c85f92eff00" ma:index="22" ma:taxonomy="true" ma:internalName="ab42df24dbb04f55bc336c85f92eff00" ma:taxonomyFieldName="Erikoisala" ma:displayName="Erikoisala" ma:readOnly="false" ma:fieldId="{ab42df24-dbb0-4f55-bc33-6c85f92eff00}" ma:sspId="fe7d6957-b623-48c5-941b-77be73948d87" ma:termSetId="bc9b3e2b-2b09-4002-8bda-2c461ace46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24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1983d610e0d4731a3788cc4c5855e1b" ma:index="26" ma:taxonomy="true" ma:internalName="p1983d610e0d4731a3788cc4c5855e1b" ma:taxonomyFieldName="Organisaatiotieto" ma:displayName="Organisaatiotieto" ma:readOnly="false" ma:fieldId="{91983d61-0e0d-4731-a378-8cc4c5855e1b}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description="" ma:hidden="true" ma:list="{b4597801-4ab2-4691-bc3c-e7fda2469729}" ma:internalName="TaxCatchAll" ma:showField="CatchAllData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8b7dceb557a4bd5a6f48e1feceef73f" ma:index="28" ma:taxonomy="true" ma:internalName="n8b7dceb557a4bd5a6f48e1feceef73f" ma:taxonomyFieldName="Koulutusmateriaali_x0020__x0028_sis_x00e4_lt_x00f6_tyypin_x0020_metatieto_x0029_" ma:displayName="Koulutusmateriaali" ma:readOnly="false" ma:fieldId="{78b7dceb-557a-4bd5-a6f4-8e1feceef73f}" ma:sspId="fe7d6957-b623-48c5-941b-77be73948d87" ma:termSetId="a5dadb34-a611-4200-aa10-4f3086e82c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b4597801-4ab2-4691-bc3c-e7fda2469729}" ma:internalName="TaxCatchAllLabel" ma:readOnly="true" ma:showField="CatchAllDataLabel" ma:web="5fe32029-8c37-43c7-8ba9-4f0e58b0fd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cbcdd319c9d484f9dc5161892e5c0c3" ma:index="33" nillable="true" ma:taxonomy="true" ma:internalName="dcbcdd319c9d484f9dc5161892e5c0c3" ma:taxonomyFieldName="Organisaatiotiedon_x0020_tarkennus_x0020_toiminnan_x0020_mukaan" ma:displayName="Toiminnan tarkennus" ma:fieldId="{dcbcdd31-9c9d-484f-9dc5-161892e5c0c3}" ma:sspId="fe7d6957-b623-48c5-941b-77be73948d87" ma:termSetId="9fd1f0cc-f021-46ef-91c7-e56805365b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d6acabb1c24909a1a688c49f883f4d" ma:index="34" ma:taxonomy="true" ma:internalName="bad6acabb1c24909a1a688c49f883f4d" ma:taxonomyFieldName="Kohdeorganisaatio" ma:displayName="Kohdeorganisaatio" ma:readOnly="false" ma:default="" ma:fieldId="{bad6acab-b1c2-4909-a1a6-88c49f883f4d}" ma:taxonomyMulti="true" ma:sspId="fe7d6957-b623-48c5-941b-77be73948d87" ma:termSetId="56c04874-3ea2-4660-8051-f812e2f350d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lkaistu_x0020_internetiin" ma:index="36" nillable="true" ma:displayName="Julkaistu internetiin" ma:default="0" ma:internalName="Julkaistu_x0020_internetiin">
      <xsd:simpleType>
        <xsd:restriction base="dms:Boolean"/>
      </xsd:simpleType>
    </xsd:element>
    <xsd:element name="Julkaistu_x0020_intranetiin" ma:index="37" nillable="true" ma:displayName="Julkaistu intranetiin" ma:default="0" ma:internalName="Julkaistu_x0020_intranetiin">
      <xsd:simpleType>
        <xsd:restriction base="dms:Boolean"/>
      </xsd:simpleType>
    </xsd:element>
    <xsd:element name="Julkisuus" ma:index="38" ma:displayName="Julkisuus" ma:default="Ei julkinen" ma:description="" ma:format="Dropdown" ma:internalName="Julkisuus" ma:readOnly="false">
      <xsd:simpleType>
        <xsd:restriction base="dms:Choice">
          <xsd:enumeration value="Julkinen"/>
          <xsd:enumeration value="Ei julkinen"/>
          <xsd:enumeration value="Salassa pidettävä"/>
        </xsd:restriction>
      </xsd:simpleType>
    </xsd:element>
    <xsd:element name="Viittaus_x0020_aiempaan_x0020_dokumentaatioon" ma:index="39" nillable="true" ma:displayName="Viittaus aiempaan dokumentaatioon" ma:description="Toisessa sisältötyypissä olevat aiemmat versiot tai nimi/tyyppi muuttunut. Voi käyttää myös jos alkuperäinen dokumentti ulkoisesta lähteestä." ma:format="Hyperlink" ma:internalName="Viittaus_x0020_aiempaan_x0020_dokumentaatio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kumenttienJarjestysnro" ma:index="40" nillable="true" ma:displayName="DokumenttienJarjestysnro" ma:decimals="0" ma:description="Tällä metatiedolla voidaan lajitella dokumentit haluttuun järjestykseen" ma:internalName="DokumenttienJarjestysnro" ma:percentage="FALSE">
      <xsd:simpleType>
        <xsd:restriction base="dms:Number"/>
      </xsd:simpleType>
    </xsd:element>
    <xsd:element name="p29133bec810493ea0a0db9a40008070" ma:index="41" nillable="true" ma:taxonomy="true" ma:internalName="p29133bec810493ea0a0db9a40008070" ma:taxonomyFieldName="MEO" ma:displayName="MEO" ma:default="" ma:fieldId="{929133be-c810-493e-a0a0-db9a40008070}" ma:sspId="fe7d6957-b623-48c5-941b-77be73948d87" ma:termSetId="b2a76c15-59d3-4770-9e61-030b81c17d0b" ma:anchorId="968258ff-d532-407d-bbdf-30365d4d88fd" ma:open="false" ma:isKeyword="false">
      <xsd:complexType>
        <xsd:sequence>
          <xsd:element ref="pc:Terms" minOccurs="0" maxOccurs="1"/>
        </xsd:sequence>
      </xsd:complexType>
    </xsd:element>
    <xsd:element name="dcbfe2a265e14726b4e3bf442009874f" ma:index="43" nillable="true" ma:taxonomy="true" ma:internalName="dcbfe2a265e14726b4e3bf442009874f" ma:taxonomyFieldName="Kriisiviestint_x00e4_" ma:displayName="Kriisiviestintä" ma:default="" ma:fieldId="{dcbfe2a2-65e1-4726-b4e3-bf442009874f}" ma:sspId="fe7d6957-b623-48c5-941b-77be73948d87" ma:termSetId="5564fb1b-af91-4a4e-871a-61ffaa225bc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2" ma:displayName="Sisältölaji"/>
        <xsd:element ref="dc:title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fe7d6957-b623-48c5-941b-77be73948d87" ContentTypeId="0x010100E993358E494F344F8D6048E76D09AF020A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Finnish (Finland)</Language>
    <dcbcdd319c9d484f9dc5161892e5c0c3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Infektioiden torjunta</TermName>
          <TermId xmlns="http://schemas.microsoft.com/office/infopath/2007/PartnerControls">d1bdb641-a1c1-4abf-b66a-298a776eaddb</TermId>
        </TermInfo>
      </Terms>
    </dcbcdd319c9d484f9dc5161892e5c0c3>
    <Dokumentin_x0020_sisällöstä_x0020_vastaava_x0028_t_x0029__x0020__x002f__x0020_asiantuntija_x0028_t_x0029_ xmlns="0af04246-5dcb-4e38-b8a1-4adaeb368127">
      <UserInfo>
        <DisplayName>i:0#.w|oysnet\korkalmr</DisplayName>
        <AccountId>7486</AccountId>
        <AccountType/>
      </UserInfo>
      <UserInfo>
        <DisplayName>i:0#.w|oysnet\holappjj</DisplayName>
        <AccountId>1652</AccountId>
        <AccountType/>
      </UserInfo>
    </Dokumentin_x0020_sisällöstä_x0020_vastaava_x0028_t_x0029__x0020__x002f__x0020_asiantuntija_x0028_t_x0029_>
    <n8b7dceb557a4bd5a6f48e1feceef73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Koulutuksen aineisto</TermName>
          <TermId xmlns="http://schemas.microsoft.com/office/infopath/2007/PartnerControls">2a72a094-566d-460a-879e-2a18b80594d3</TermId>
        </TermInfo>
      </Terms>
    </n8b7dceb557a4bd5a6f48e1feceef73f>
    <Koulutuksen_x0020_ajankohta xmlns="0af04246-5dcb-4e38-b8a1-4adaeb368127">2022-09-27T21:00:00+00:00</Koulutuksen_x0020_ajankohta>
    <p29133bec810493ea0a0db9a40008070 xmlns="d3e50268-7799-48af-83c3-9a9b063078bc">
      <Terms xmlns="http://schemas.microsoft.com/office/infopath/2007/PartnerControls"/>
    </p29133bec810493ea0a0db9a40008070>
    <Julkaise_x0020_intranetissa xmlns="d3e50268-7799-48af-83c3-9a9b063078bc">true</Julkaise_x0020_intranetissa>
    <cd9fa66b05f24776892a63c6fb772e2f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PPSHP:n henkilöstö</TermName>
          <TermId xmlns="http://schemas.microsoft.com/office/infopath/2007/PartnerControls">7a49a948-31e0-4b0f-83ed-c01fa56f5934</TermId>
        </TermInfo>
      </Terms>
    </cd9fa66b05f24776892a63c6fb772e2f>
    <bad6acabb1c24909a1a688c49f883f4d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Pohjois-Pohjanmaan sairaanhoitopiiri</TermName>
          <TermId xmlns="http://schemas.microsoft.com/office/infopath/2007/PartnerControls">be8cbbf1-c5fa-44e0-8d6c-f88ba4a3bcc6</TermId>
        </TermInfo>
      </Terms>
    </bad6acabb1c24909a1a688c49f883f4d>
    <n20b6b3d9a8f4638937a9d1d1dec5738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ole toimintakäsikirjaa</TermName>
          <TermId xmlns="http://schemas.microsoft.com/office/infopath/2007/PartnerControls">ed0127a7-f4bb-4299-8de4-a0fcecf35ff1</TermId>
        </TermInfo>
      </Terms>
    </n20b6b3d9a8f4638937a9d1d1dec5738>
    <ab42df24dbb04f55bc336c85f92eff00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erikoisalaa (PPSHP)</TermName>
          <TermId xmlns="http://schemas.microsoft.com/office/infopath/2007/PartnerControls">63c697a3-d3f0-4701-a1c0-7b3ab3656aba</TermId>
        </TermInfo>
      </Terms>
    </ab42df24dbb04f55bc336c85f92eff00>
    <Julkaise_x0020_extranetissa xmlns="d3e50268-7799-48af-83c3-9a9b063078bc">false</Julkaise_x0020_extranetissa>
    <Dokumjentin_x0020_hyväksyjä xmlns="0af04246-5dcb-4e38-b8a1-4adaeb368127">
      <UserInfo>
        <DisplayName>i:0#.w|oysnet\puhtote</DisplayName>
        <AccountId>249</AccountId>
        <AccountType/>
      </UserInfo>
    </Dokumjentin_x0020_hyväksyjä>
    <p1983d610e0d4731a3788cc4c5855e1b xmlns="d3e50268-7799-48af-83c3-9a9b063078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Infektioyksikkö</TermName>
          <TermId xmlns="http://schemas.microsoft.com/office/infopath/2007/PartnerControls">d873b9ee-c5a1-43a5-91cd-d45393df5f8c</TermId>
        </TermInfo>
      </Terms>
    </p1983d610e0d4731a3788cc4c5855e1b>
    <Erittäin_x0020_tärkeä_x002c__x0020__x0020_kriittinen_x0020_tai_x0020_päivystysdokumentti xmlns="0af04246-5dcb-4e38-b8a1-4adaeb368127">false</Erittäin_x0020_tärkeä_x002c__x0020__x0020_kriittinen_x0020_tai_x0020_päivystysdokumentti>
    <Turvallisuustietoisku xmlns="0af04246-5dcb-4e38-b8a1-4adaeb368127">false</Turvallisuustietoisku>
    <Viittaus_x0020_aiempaan_x0020_dokumentaatioon xmlns="d3e50268-7799-48af-83c3-9a9b063078bc">
      <Url xsi:nil="true"/>
      <Description xsi:nil="true"/>
    </Viittaus_x0020_aiempaan_x0020_dokumentaatioon>
    <Julkisuus xmlns="d3e50268-7799-48af-83c3-9a9b063078bc">Julkinen</Julkisuus>
    <DokumenttienJarjestysnro xmlns="d3e50268-7799-48af-83c3-9a9b063078bc" xsi:nil="true"/>
    <Julkaise_x0020_internetissä xmlns="d3e50268-7799-48af-83c3-9a9b063078bc">true</Julkaise_x0020_internetissä>
    <dcbfe2a265e14726b4e3bf442009874f xmlns="d3e50268-7799-48af-83c3-9a9b063078bc">
      <Terms xmlns="http://schemas.microsoft.com/office/infopath/2007/PartnerControls"/>
    </dcbfe2a265e14726b4e3bf442009874f>
    <TaxCatchAll xmlns="d3e50268-7799-48af-83c3-9a9b063078bc">
      <Value>168</Value>
      <Value>166</Value>
      <Value>18</Value>
      <Value>10</Value>
      <Value>165</Value>
      <Value>3</Value>
      <Value>1</Value>
    </TaxCatchAll>
    <_dlc_DocId xmlns="d3e50268-7799-48af-83c3-9a9b063078bc">MUAVRSSTWASF-92438712-402</_dlc_DocId>
    <_dlc_DocIdUrl xmlns="d3e50268-7799-48af-83c3-9a9b063078bc">
      <Url>https://internet.oysnet.ppshp.fi/dokumentit/_layouts/15/DocIdRedir.aspx?ID=MUAVRSSTWASF-92438712-402</Url>
      <Description>MUAVRSSTWASF-92438712-402</Description>
    </_dlc_DocIdUrl>
    <Julkaistu_x0020_intranetiin xmlns="d3e50268-7799-48af-83c3-9a9b063078bc">false</Julkaistu_x0020_intranetiin>
    <Julkaistu_x0020_internetiin xmlns="d3e50268-7799-48af-83c3-9a9b063078bc">false</Julkaistu_x0020_internetiin>
  </documentManagement>
</p:properties>
</file>

<file path=customXml/itemProps1.xml><?xml version="1.0" encoding="utf-8"?>
<ds:datastoreItem xmlns:ds="http://schemas.openxmlformats.org/officeDocument/2006/customXml" ds:itemID="{5988798F-C7D1-4AB6-945F-DCA8BABB52BB}"/>
</file>

<file path=customXml/itemProps2.xml><?xml version="1.0" encoding="utf-8"?>
<ds:datastoreItem xmlns:ds="http://schemas.openxmlformats.org/officeDocument/2006/customXml" ds:itemID="{68A6D9F3-DDF5-4590-82E3-6F244651C4AC}"/>
</file>

<file path=customXml/itemProps3.xml><?xml version="1.0" encoding="utf-8"?>
<ds:datastoreItem xmlns:ds="http://schemas.openxmlformats.org/officeDocument/2006/customXml" ds:itemID="{3B728C21-3848-44E8-B252-30035DBBB3BD}"/>
</file>

<file path=customXml/itemProps4.xml><?xml version="1.0" encoding="utf-8"?>
<ds:datastoreItem xmlns:ds="http://schemas.openxmlformats.org/officeDocument/2006/customXml" ds:itemID="{B3C2B374-4ABA-4938-AA48-49A9D8499ED0}"/>
</file>

<file path=customXml/itemProps5.xml><?xml version="1.0" encoding="utf-8"?>
<ds:datastoreItem xmlns:ds="http://schemas.openxmlformats.org/officeDocument/2006/customXml" ds:itemID="{6BAD21EB-416C-4706-BD47-A6F82C491024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519</TotalTime>
  <Words>722</Words>
  <Application>Microsoft Office PowerPoint</Application>
  <PresentationFormat>Laajakuva</PresentationFormat>
  <Paragraphs>74</Paragraphs>
  <Slides>36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Office-teema</vt:lpstr>
      <vt:lpstr>Varotoimia ja varotoimiluokitusta vaativat taudit</vt:lpstr>
      <vt:lpstr>Varotoimet</vt:lpstr>
      <vt:lpstr>Mistä löytyy?</vt:lpstr>
      <vt:lpstr>PowerPoint-esitys</vt:lpstr>
      <vt:lpstr>PowerPoint-esitys</vt:lpstr>
      <vt:lpstr>Varotoimiluokat</vt:lpstr>
      <vt:lpstr>PowerPoint-esitys</vt:lpstr>
      <vt:lpstr>Tavanomaiset varotoimet </vt:lpstr>
      <vt:lpstr>PowerPoint-esitys</vt:lpstr>
      <vt:lpstr>PowerPoint-esitys</vt:lpstr>
      <vt:lpstr>PowerPoint-esitys</vt:lpstr>
      <vt:lpstr>PowerPoint-esitys</vt:lpstr>
      <vt:lpstr>Kosketusvarotoimet</vt:lpstr>
      <vt:lpstr>PowerPoint-esitys</vt:lpstr>
      <vt:lpstr>PowerPoint-esitys</vt:lpstr>
      <vt:lpstr>PowerPoint-esitys</vt:lpstr>
      <vt:lpstr>PowerPoint-esitys</vt:lpstr>
      <vt:lpstr>Moniresistentin mikrobin kantaja pitkäaikaishoidossa</vt:lpstr>
      <vt:lpstr>Pisaravarotoimet</vt:lpstr>
      <vt:lpstr>PowerPoint-esitys</vt:lpstr>
      <vt:lpstr>PowerPoint-esitys</vt:lpstr>
      <vt:lpstr>PowerPoint-esitys</vt:lpstr>
      <vt:lpstr>PowerPoint-esitys</vt:lpstr>
      <vt:lpstr>Ilmavarotoimet</vt:lpstr>
      <vt:lpstr>PowerPoint-esitys</vt:lpstr>
      <vt:lpstr>PowerPoint-esitys</vt:lpstr>
      <vt:lpstr>PowerPoint-esitys</vt:lpstr>
      <vt:lpstr>PowerPoint-esitys</vt:lpstr>
      <vt:lpstr>PowerPoint-esitys</vt:lpstr>
      <vt:lpstr>Covid19-potilaan/epäilyn varotoimiohjeet osastohoidossa</vt:lpstr>
      <vt:lpstr>Influenssapotilaan kosketus- ja pisaravarotoimet osastohoidossa</vt:lpstr>
      <vt:lpstr>Suojavarotoimet</vt:lpstr>
      <vt:lpstr>Potilaan informointi</vt:lpstr>
      <vt:lpstr>PowerPoint-esitys</vt:lpstr>
      <vt:lpstr>Käsidesinfektio</vt:lpstr>
      <vt:lpstr>Kiitos.</vt:lpstr>
    </vt:vector>
  </TitlesOfParts>
  <Company>PPSHP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Varotoimia ja varotoimiluokitusta vaativat taudit 28.9.2022</dc:title>
  <dc:creator>Korkala Marianne</dc:creator>
  <cp:keywords/>
  <cp:lastModifiedBy>Korkala Marianne</cp:lastModifiedBy>
  <cp:revision>56</cp:revision>
  <cp:lastPrinted>2022-09-27T12:40:05Z</cp:lastPrinted>
  <dcterms:created xsi:type="dcterms:W3CDTF">2022-09-06T11:12:14Z</dcterms:created>
  <dcterms:modified xsi:type="dcterms:W3CDTF">2022-09-27T18:26:14Z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0x010100E993358E494F344F8D6048E76D09AF020A007628AA875F93584E8BFB272C4723E035</vt:lpwstr>
  </property>
  <property fmtid="{D5CDD505-2E9C-101B-9397-08002B2CF9AE}" pid="3" name="_dlc_DocIdItemGuid">
    <vt:lpwstr>90352296-394a-417c-a3ca-dc5b0bc98366</vt:lpwstr>
  </property>
  <property fmtid="{D5CDD505-2E9C-101B-9397-08002B2CF9AE}" pid="4" name="TaxKeyword">
    <vt:lpwstr/>
  </property>
  <property fmtid="{D5CDD505-2E9C-101B-9397-08002B2CF9AE}" pid="5" name="Kohde- / työntekijäryhmä">
    <vt:lpwstr>18;#PPSHP:n henkilöstö|7a49a948-31e0-4b0f-83ed-c01fa56f5934</vt:lpwstr>
  </property>
  <property fmtid="{D5CDD505-2E9C-101B-9397-08002B2CF9AE}" pid="6" name="MEO">
    <vt:lpwstr/>
  </property>
  <property fmtid="{D5CDD505-2E9C-101B-9397-08002B2CF9AE}" pid="7" name="Koulutusmateriaali (sisältötyypin metatieto)">
    <vt:lpwstr>165;#Koulutuksen aineisto|2a72a094-566d-460a-879e-2a18b80594d3</vt:lpwstr>
  </property>
  <property fmtid="{D5CDD505-2E9C-101B-9397-08002B2CF9AE}" pid="8" name="Kohdeorganisaatio">
    <vt:lpwstr>1;#Pohjois-Pohjanmaan sairaanhoitopiiri|be8cbbf1-c5fa-44e0-8d6c-f88ba4a3bcc6</vt:lpwstr>
  </property>
  <property fmtid="{D5CDD505-2E9C-101B-9397-08002B2CF9AE}" pid="9" name="Organisaatiotiedon tarkennus toiminnan mukaan">
    <vt:lpwstr>168;#Infektioiden torjunta|d1bdb641-a1c1-4abf-b66a-298a776eaddb</vt:lpwstr>
  </property>
  <property fmtid="{D5CDD505-2E9C-101B-9397-08002B2CF9AE}" pid="10" name="Erikoisala">
    <vt:lpwstr>10;#Ei erikoisalaa (PPSHP)|63c697a3-d3f0-4701-a1c0-7b3ab3656aba</vt:lpwstr>
  </property>
  <property fmtid="{D5CDD505-2E9C-101B-9397-08002B2CF9AE}" pid="11" name="Kriisiviestintä">
    <vt:lpwstr/>
  </property>
  <property fmtid="{D5CDD505-2E9C-101B-9397-08002B2CF9AE}" pid="12" name="Toiminnanohjauskäsikirja">
    <vt:lpwstr>3;#Ei ole toimintakäsikirjaa|ed0127a7-f4bb-4299-8de4-a0fcecf35ff1</vt:lpwstr>
  </property>
  <property fmtid="{D5CDD505-2E9C-101B-9397-08002B2CF9AE}" pid="13" name="Organisaatiotieto">
    <vt:lpwstr>166;#Infektioyksikkö|d873b9ee-c5a1-43a5-91cd-d45393df5f8c</vt:lpwstr>
  </property>
  <property fmtid="{D5CDD505-2E9C-101B-9397-08002B2CF9AE}" pid="14" name="Order">
    <vt:r8>259300</vt:r8>
  </property>
  <property fmtid="{D5CDD505-2E9C-101B-9397-08002B2CF9AE}" pid="16" name="SharedWithUsers">
    <vt:lpwstr/>
  </property>
  <property fmtid="{D5CDD505-2E9C-101B-9397-08002B2CF9AE}" pid="17" name="TaxKeywordTaxHTField">
    <vt:lpwstr/>
  </property>
</Properties>
</file>